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60" r:id="rId6"/>
    <p:sldId id="259" r:id="rId7"/>
    <p:sldId id="258" r:id="rId8"/>
    <p:sldId id="267" r:id="rId9"/>
    <p:sldId id="266" r:id="rId10"/>
    <p:sldId id="265" r:id="rId11"/>
    <p:sldId id="264" r:id="rId12"/>
    <p:sldId id="263" r:id="rId13"/>
    <p:sldId id="269" r:id="rId14"/>
    <p:sldId id="268" r:id="rId15"/>
    <p:sldId id="270" r:id="rId16"/>
    <p:sldId id="275" r:id="rId17"/>
    <p:sldId id="274" r:id="rId18"/>
    <p:sldId id="273" r:id="rId19"/>
    <p:sldId id="272" r:id="rId20"/>
    <p:sldId id="271" r:id="rId21"/>
    <p:sldId id="277" r:id="rId22"/>
    <p:sldId id="278" r:id="rId23"/>
    <p:sldId id="279" r:id="rId24"/>
    <p:sldId id="280"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E6CF35-17CD-48DC-A44A-587D606B1515}" v="12" dt="2025-05-09T09:27:22.9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üjdat güngör" userId="509983f38f34a117" providerId="LiveId" clId="{05E6CF35-17CD-48DC-A44A-587D606B1515}"/>
    <pc:docChg chg="custSel addSld modSld">
      <pc:chgData name="müjdat güngör" userId="509983f38f34a117" providerId="LiveId" clId="{05E6CF35-17CD-48DC-A44A-587D606B1515}" dt="2025-05-09T09:32:00.067" v="142" actId="20577"/>
      <pc:docMkLst>
        <pc:docMk/>
      </pc:docMkLst>
      <pc:sldChg chg="modSp mod">
        <pc:chgData name="müjdat güngör" userId="509983f38f34a117" providerId="LiveId" clId="{05E6CF35-17CD-48DC-A44A-587D606B1515}" dt="2025-05-08T20:05:24.061" v="7" actId="20577"/>
        <pc:sldMkLst>
          <pc:docMk/>
          <pc:sldMk cId="2044530350" sldId="270"/>
        </pc:sldMkLst>
        <pc:spChg chg="mod">
          <ac:chgData name="müjdat güngör" userId="509983f38f34a117" providerId="LiveId" clId="{05E6CF35-17CD-48DC-A44A-587D606B1515}" dt="2025-05-08T20:05:24.061" v="7" actId="20577"/>
          <ac:spMkLst>
            <pc:docMk/>
            <pc:sldMk cId="2044530350" sldId="270"/>
            <ac:spMk id="3" creationId="{FB5CF522-ECBE-4F18-0F18-9E2B8532DAB5}"/>
          </ac:spMkLst>
        </pc:spChg>
      </pc:sldChg>
      <pc:sldChg chg="modSp mod">
        <pc:chgData name="müjdat güngör" userId="509983f38f34a117" providerId="LiveId" clId="{05E6CF35-17CD-48DC-A44A-587D606B1515}" dt="2025-05-09T09:28:27.093" v="103" actId="20577"/>
        <pc:sldMkLst>
          <pc:docMk/>
          <pc:sldMk cId="4150889090" sldId="271"/>
        </pc:sldMkLst>
        <pc:spChg chg="mod">
          <ac:chgData name="müjdat güngör" userId="509983f38f34a117" providerId="LiveId" clId="{05E6CF35-17CD-48DC-A44A-587D606B1515}" dt="2025-05-09T09:28:27.093" v="103" actId="20577"/>
          <ac:spMkLst>
            <pc:docMk/>
            <pc:sldMk cId="4150889090" sldId="271"/>
            <ac:spMk id="4" creationId="{4AF4A5F6-86D8-F3E8-6136-B0E08A28CC3B}"/>
          </ac:spMkLst>
        </pc:spChg>
      </pc:sldChg>
      <pc:sldChg chg="addSp delSp modSp mod">
        <pc:chgData name="müjdat güngör" userId="509983f38f34a117" providerId="LiveId" clId="{05E6CF35-17CD-48DC-A44A-587D606B1515}" dt="2025-05-09T09:27:27.238" v="91" actId="20577"/>
        <pc:sldMkLst>
          <pc:docMk/>
          <pc:sldMk cId="215837269" sldId="272"/>
        </pc:sldMkLst>
        <pc:spChg chg="del mod">
          <ac:chgData name="müjdat güngör" userId="509983f38f34a117" providerId="LiveId" clId="{05E6CF35-17CD-48DC-A44A-587D606B1515}" dt="2025-05-08T20:10:24.374" v="59" actId="21"/>
          <ac:spMkLst>
            <pc:docMk/>
            <pc:sldMk cId="215837269" sldId="272"/>
            <ac:spMk id="4" creationId="{8008BEE2-6BFE-24C2-FAFA-AB8285004E4D}"/>
          </ac:spMkLst>
        </pc:spChg>
        <pc:spChg chg="add del mod">
          <ac:chgData name="müjdat güngör" userId="509983f38f34a117" providerId="LiveId" clId="{05E6CF35-17CD-48DC-A44A-587D606B1515}" dt="2025-05-08T20:09:36.684" v="51" actId="21"/>
          <ac:spMkLst>
            <pc:docMk/>
            <pc:sldMk cId="215837269" sldId="272"/>
            <ac:spMk id="5" creationId="{398B809D-CC3E-4184-F540-59EE56CD01E1}"/>
          </ac:spMkLst>
        </pc:spChg>
        <pc:spChg chg="add del mod">
          <ac:chgData name="müjdat güngör" userId="509983f38f34a117" providerId="LiveId" clId="{05E6CF35-17CD-48DC-A44A-587D606B1515}" dt="2025-05-09T09:25:25.567" v="61" actId="21"/>
          <ac:spMkLst>
            <pc:docMk/>
            <pc:sldMk cId="215837269" sldId="272"/>
            <ac:spMk id="7" creationId="{B6D6DFC6-1265-5D9B-EC4D-18FFD2237F94}"/>
          </ac:spMkLst>
        </pc:spChg>
        <pc:graphicFrameChg chg="add del mod modGraphic">
          <ac:chgData name="müjdat güngör" userId="509983f38f34a117" providerId="LiveId" clId="{05E6CF35-17CD-48DC-A44A-587D606B1515}" dt="2025-05-08T20:10:10.984" v="58" actId="21"/>
          <ac:graphicFrameMkLst>
            <pc:docMk/>
            <pc:sldMk cId="215837269" sldId="272"/>
            <ac:graphicFrameMk id="2" creationId="{AFFFED1A-B458-462E-1D55-960CA3737548}"/>
          </ac:graphicFrameMkLst>
        </pc:graphicFrameChg>
        <pc:graphicFrameChg chg="add mod modGraphic">
          <ac:chgData name="müjdat güngör" userId="509983f38f34a117" providerId="LiveId" clId="{05E6CF35-17CD-48DC-A44A-587D606B1515}" dt="2025-05-09T09:27:27.238" v="91" actId="20577"/>
          <ac:graphicFrameMkLst>
            <pc:docMk/>
            <pc:sldMk cId="215837269" sldId="272"/>
            <ac:graphicFrameMk id="6" creationId="{02E79283-0EC6-71CA-6A17-8C6A1B647816}"/>
          </ac:graphicFrameMkLst>
        </pc:graphicFrameChg>
      </pc:sldChg>
      <pc:sldChg chg="modSp mod">
        <pc:chgData name="müjdat güngör" userId="509983f38f34a117" providerId="LiveId" clId="{05E6CF35-17CD-48DC-A44A-587D606B1515}" dt="2025-05-08T20:08:41.292" v="44" actId="20577"/>
        <pc:sldMkLst>
          <pc:docMk/>
          <pc:sldMk cId="3494430512" sldId="273"/>
        </pc:sldMkLst>
        <pc:spChg chg="mod">
          <ac:chgData name="müjdat güngör" userId="509983f38f34a117" providerId="LiveId" clId="{05E6CF35-17CD-48DC-A44A-587D606B1515}" dt="2025-05-08T20:08:41.292" v="44" actId="20577"/>
          <ac:spMkLst>
            <pc:docMk/>
            <pc:sldMk cId="3494430512" sldId="273"/>
            <ac:spMk id="3" creationId="{625304FA-CA49-C660-60E7-BAB14F2D5143}"/>
          </ac:spMkLst>
        </pc:spChg>
      </pc:sldChg>
      <pc:sldChg chg="modSp mod">
        <pc:chgData name="müjdat güngör" userId="509983f38f34a117" providerId="LiveId" clId="{05E6CF35-17CD-48DC-A44A-587D606B1515}" dt="2025-05-08T20:07:48.470" v="35" actId="20577"/>
        <pc:sldMkLst>
          <pc:docMk/>
          <pc:sldMk cId="4276324696" sldId="274"/>
        </pc:sldMkLst>
        <pc:spChg chg="mod">
          <ac:chgData name="müjdat güngör" userId="509983f38f34a117" providerId="LiveId" clId="{05E6CF35-17CD-48DC-A44A-587D606B1515}" dt="2025-05-08T20:07:48.470" v="35" actId="20577"/>
          <ac:spMkLst>
            <pc:docMk/>
            <pc:sldMk cId="4276324696" sldId="274"/>
            <ac:spMk id="3" creationId="{AB8FFF2D-877B-41C6-E829-CBD0ABAA45AD}"/>
          </ac:spMkLst>
        </pc:spChg>
      </pc:sldChg>
      <pc:sldChg chg="modSp mod">
        <pc:chgData name="müjdat güngör" userId="509983f38f34a117" providerId="LiveId" clId="{05E6CF35-17CD-48DC-A44A-587D606B1515}" dt="2025-05-08T20:06:47.647" v="22" actId="20577"/>
        <pc:sldMkLst>
          <pc:docMk/>
          <pc:sldMk cId="987312126" sldId="275"/>
        </pc:sldMkLst>
        <pc:spChg chg="mod">
          <ac:chgData name="müjdat güngör" userId="509983f38f34a117" providerId="LiveId" clId="{05E6CF35-17CD-48DC-A44A-587D606B1515}" dt="2025-05-08T20:06:47.647" v="22" actId="20577"/>
          <ac:spMkLst>
            <pc:docMk/>
            <pc:sldMk cId="987312126" sldId="275"/>
            <ac:spMk id="3" creationId="{D315A8E9-3DB5-A82B-1181-B29E957E755C}"/>
          </ac:spMkLst>
        </pc:spChg>
      </pc:sldChg>
      <pc:sldChg chg="modSp mod">
        <pc:chgData name="müjdat güngör" userId="509983f38f34a117" providerId="LiveId" clId="{05E6CF35-17CD-48DC-A44A-587D606B1515}" dt="2025-05-09T09:29:21.632" v="110" actId="20577"/>
        <pc:sldMkLst>
          <pc:docMk/>
          <pc:sldMk cId="315880912" sldId="277"/>
        </pc:sldMkLst>
        <pc:spChg chg="mod">
          <ac:chgData name="müjdat güngör" userId="509983f38f34a117" providerId="LiveId" clId="{05E6CF35-17CD-48DC-A44A-587D606B1515}" dt="2025-05-09T09:29:21.632" v="110" actId="20577"/>
          <ac:spMkLst>
            <pc:docMk/>
            <pc:sldMk cId="315880912" sldId="277"/>
            <ac:spMk id="3" creationId="{3772799D-D91C-32F3-EF86-3BB9F01BBCA5}"/>
          </ac:spMkLst>
        </pc:spChg>
      </pc:sldChg>
      <pc:sldChg chg="addSp modSp new mod">
        <pc:chgData name="müjdat güngör" userId="509983f38f34a117" providerId="LiveId" clId="{05E6CF35-17CD-48DC-A44A-587D606B1515}" dt="2025-05-09T09:30:14.813" v="122" actId="20577"/>
        <pc:sldMkLst>
          <pc:docMk/>
          <pc:sldMk cId="2805586634" sldId="278"/>
        </pc:sldMkLst>
        <pc:spChg chg="add mod">
          <ac:chgData name="müjdat güngör" userId="509983f38f34a117" providerId="LiveId" clId="{05E6CF35-17CD-48DC-A44A-587D606B1515}" dt="2025-05-09T09:30:14.813" v="122" actId="20577"/>
          <ac:spMkLst>
            <pc:docMk/>
            <pc:sldMk cId="2805586634" sldId="278"/>
            <ac:spMk id="3" creationId="{AB29E9A3-6F5E-F666-1E2E-DCA917BBFF38}"/>
          </ac:spMkLst>
        </pc:spChg>
      </pc:sldChg>
      <pc:sldChg chg="modSp add mod">
        <pc:chgData name="müjdat güngör" userId="509983f38f34a117" providerId="LiveId" clId="{05E6CF35-17CD-48DC-A44A-587D606B1515}" dt="2025-05-09T09:31:24.701" v="134" actId="20577"/>
        <pc:sldMkLst>
          <pc:docMk/>
          <pc:sldMk cId="116788262" sldId="279"/>
        </pc:sldMkLst>
        <pc:spChg chg="mod">
          <ac:chgData name="müjdat güngör" userId="509983f38f34a117" providerId="LiveId" clId="{05E6CF35-17CD-48DC-A44A-587D606B1515}" dt="2025-05-09T09:31:24.701" v="134" actId="20577"/>
          <ac:spMkLst>
            <pc:docMk/>
            <pc:sldMk cId="116788262" sldId="279"/>
            <ac:spMk id="3" creationId="{789A6FB6-A8EF-5E1F-CFCC-A588BA029038}"/>
          </ac:spMkLst>
        </pc:spChg>
      </pc:sldChg>
      <pc:sldChg chg="addSp modSp new mod">
        <pc:chgData name="müjdat güngör" userId="509983f38f34a117" providerId="LiveId" clId="{05E6CF35-17CD-48DC-A44A-587D606B1515}" dt="2025-05-09T09:32:00.067" v="142" actId="20577"/>
        <pc:sldMkLst>
          <pc:docMk/>
          <pc:sldMk cId="2114349065" sldId="280"/>
        </pc:sldMkLst>
        <pc:spChg chg="add mod">
          <ac:chgData name="müjdat güngör" userId="509983f38f34a117" providerId="LiveId" clId="{05E6CF35-17CD-48DC-A44A-587D606B1515}" dt="2025-05-09T09:32:00.067" v="142" actId="20577"/>
          <ac:spMkLst>
            <pc:docMk/>
            <pc:sldMk cId="2114349065" sldId="280"/>
            <ac:spMk id="3" creationId="{7D9455AF-979D-39F0-EEF6-916DFE113B5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060BF6-35CF-6824-C634-F14A5427D5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8E48622-758B-667D-572E-0C7128621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1F2C584-2D2C-3779-6619-08C875A97AA6}"/>
              </a:ext>
            </a:extLst>
          </p:cNvPr>
          <p:cNvSpPr>
            <a:spLocks noGrp="1"/>
          </p:cNvSpPr>
          <p:nvPr>
            <p:ph type="dt" sz="half" idx="10"/>
          </p:nvPr>
        </p:nvSpPr>
        <p:spPr/>
        <p:txBody>
          <a:bodyPr/>
          <a:lstStyle/>
          <a:p>
            <a:fld id="{953A64EF-9720-4F72-873E-828144CEA600}" type="datetimeFigureOut">
              <a:rPr lang="tr-TR" smtClean="0"/>
              <a:t>8.05.2025</a:t>
            </a:fld>
            <a:endParaRPr lang="tr-TR"/>
          </a:p>
        </p:txBody>
      </p:sp>
      <p:sp>
        <p:nvSpPr>
          <p:cNvPr id="5" name="Alt Bilgi Yer Tutucusu 4">
            <a:extLst>
              <a:ext uri="{FF2B5EF4-FFF2-40B4-BE49-F238E27FC236}">
                <a16:creationId xmlns:a16="http://schemas.microsoft.com/office/drawing/2014/main" id="{D8307536-9FBF-936A-B25D-DF30A9092B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39E3BF-8AF9-503D-008C-6B384173A0B6}"/>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06668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A1613E-BE55-20B0-FFF0-705CFD2FF19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5718234-037A-4EDB-CBFC-51F7E664B38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0248244-95AE-A64B-A39A-F9F00DBD46EE}"/>
              </a:ext>
            </a:extLst>
          </p:cNvPr>
          <p:cNvSpPr>
            <a:spLocks noGrp="1"/>
          </p:cNvSpPr>
          <p:nvPr>
            <p:ph type="dt" sz="half" idx="10"/>
          </p:nvPr>
        </p:nvSpPr>
        <p:spPr/>
        <p:txBody>
          <a:bodyPr/>
          <a:lstStyle/>
          <a:p>
            <a:fld id="{953A64EF-9720-4F72-873E-828144CEA600}" type="datetimeFigureOut">
              <a:rPr lang="tr-TR" smtClean="0"/>
              <a:t>8.05.2025</a:t>
            </a:fld>
            <a:endParaRPr lang="tr-TR"/>
          </a:p>
        </p:txBody>
      </p:sp>
      <p:sp>
        <p:nvSpPr>
          <p:cNvPr id="5" name="Alt Bilgi Yer Tutucusu 4">
            <a:extLst>
              <a:ext uri="{FF2B5EF4-FFF2-40B4-BE49-F238E27FC236}">
                <a16:creationId xmlns:a16="http://schemas.microsoft.com/office/drawing/2014/main" id="{86724BF1-28C0-6502-7BC6-AB245527EA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61CC244-3282-AAD8-A80A-49ABC404DFA9}"/>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175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428B5F8-85BD-4D61-042C-66FDD27D316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B8DA697-DBA8-2F24-25B9-DF395FD9275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63F5283-3222-7AD1-03FC-60AE62E4710A}"/>
              </a:ext>
            </a:extLst>
          </p:cNvPr>
          <p:cNvSpPr>
            <a:spLocks noGrp="1"/>
          </p:cNvSpPr>
          <p:nvPr>
            <p:ph type="dt" sz="half" idx="10"/>
          </p:nvPr>
        </p:nvSpPr>
        <p:spPr/>
        <p:txBody>
          <a:bodyPr/>
          <a:lstStyle/>
          <a:p>
            <a:fld id="{953A64EF-9720-4F72-873E-828144CEA600}" type="datetimeFigureOut">
              <a:rPr lang="tr-TR" smtClean="0"/>
              <a:t>8.05.2025</a:t>
            </a:fld>
            <a:endParaRPr lang="tr-TR"/>
          </a:p>
        </p:txBody>
      </p:sp>
      <p:sp>
        <p:nvSpPr>
          <p:cNvPr id="5" name="Alt Bilgi Yer Tutucusu 4">
            <a:extLst>
              <a:ext uri="{FF2B5EF4-FFF2-40B4-BE49-F238E27FC236}">
                <a16:creationId xmlns:a16="http://schemas.microsoft.com/office/drawing/2014/main" id="{9F5E409F-0E92-BB20-CA9D-B1CCB625B9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39E3AA3-D7F8-D03D-E99B-4E2157B2DFF2}"/>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76461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2E1A3A-A63B-E240-497B-E098DC212C4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7FB9A8F-FF9B-1156-40BD-B261FDEA183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C0B772-C83E-0B5E-782F-A62FF0A4DBE9}"/>
              </a:ext>
            </a:extLst>
          </p:cNvPr>
          <p:cNvSpPr>
            <a:spLocks noGrp="1"/>
          </p:cNvSpPr>
          <p:nvPr>
            <p:ph type="dt" sz="half" idx="10"/>
          </p:nvPr>
        </p:nvSpPr>
        <p:spPr/>
        <p:txBody>
          <a:bodyPr/>
          <a:lstStyle/>
          <a:p>
            <a:fld id="{953A64EF-9720-4F72-873E-828144CEA600}" type="datetimeFigureOut">
              <a:rPr lang="tr-TR" smtClean="0"/>
              <a:t>8.05.2025</a:t>
            </a:fld>
            <a:endParaRPr lang="tr-TR"/>
          </a:p>
        </p:txBody>
      </p:sp>
      <p:sp>
        <p:nvSpPr>
          <p:cNvPr id="5" name="Alt Bilgi Yer Tutucusu 4">
            <a:extLst>
              <a:ext uri="{FF2B5EF4-FFF2-40B4-BE49-F238E27FC236}">
                <a16:creationId xmlns:a16="http://schemas.microsoft.com/office/drawing/2014/main" id="{3C420D21-5907-DA60-A219-B5FCCDC80C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E91E0AA-0EFD-F7B5-3D33-28D7E337AC5F}"/>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2008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40CC1-2A02-F4AD-F05B-182B1D9AF6E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3CEDE0D-368D-BF44-3967-7AA2666190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F08580A-7E44-3451-3603-763C95032E20}"/>
              </a:ext>
            </a:extLst>
          </p:cNvPr>
          <p:cNvSpPr>
            <a:spLocks noGrp="1"/>
          </p:cNvSpPr>
          <p:nvPr>
            <p:ph type="dt" sz="half" idx="10"/>
          </p:nvPr>
        </p:nvSpPr>
        <p:spPr/>
        <p:txBody>
          <a:bodyPr/>
          <a:lstStyle/>
          <a:p>
            <a:fld id="{953A64EF-9720-4F72-873E-828144CEA600}" type="datetimeFigureOut">
              <a:rPr lang="tr-TR" smtClean="0"/>
              <a:t>8.05.2025</a:t>
            </a:fld>
            <a:endParaRPr lang="tr-TR"/>
          </a:p>
        </p:txBody>
      </p:sp>
      <p:sp>
        <p:nvSpPr>
          <p:cNvPr id="5" name="Alt Bilgi Yer Tutucusu 4">
            <a:extLst>
              <a:ext uri="{FF2B5EF4-FFF2-40B4-BE49-F238E27FC236}">
                <a16:creationId xmlns:a16="http://schemas.microsoft.com/office/drawing/2014/main" id="{73D9353E-E944-A38A-A5C9-E286CC0B4A4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15FC018-E97F-1968-4DF3-A629D1E09604}"/>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2918835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4C47C5-17D8-2B7B-B495-2397F95F6C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6066AFD-5B3D-0935-25C9-4148E041543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6990415-B5E9-988D-CF37-5D45C615C7E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0C42CAD-E6DD-3C0D-8EBE-B075D25338C0}"/>
              </a:ext>
            </a:extLst>
          </p:cNvPr>
          <p:cNvSpPr>
            <a:spLocks noGrp="1"/>
          </p:cNvSpPr>
          <p:nvPr>
            <p:ph type="dt" sz="half" idx="10"/>
          </p:nvPr>
        </p:nvSpPr>
        <p:spPr/>
        <p:txBody>
          <a:bodyPr/>
          <a:lstStyle/>
          <a:p>
            <a:fld id="{953A64EF-9720-4F72-873E-828144CEA600}" type="datetimeFigureOut">
              <a:rPr lang="tr-TR" smtClean="0"/>
              <a:t>8.05.2025</a:t>
            </a:fld>
            <a:endParaRPr lang="tr-TR"/>
          </a:p>
        </p:txBody>
      </p:sp>
      <p:sp>
        <p:nvSpPr>
          <p:cNvPr id="6" name="Alt Bilgi Yer Tutucusu 5">
            <a:extLst>
              <a:ext uri="{FF2B5EF4-FFF2-40B4-BE49-F238E27FC236}">
                <a16:creationId xmlns:a16="http://schemas.microsoft.com/office/drawing/2014/main" id="{AA3CDF85-D166-469B-1C3D-6DCF5C7CCED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5A385E9-C8DB-A7CE-29DB-6FFB5DD96EA1}"/>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6710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E840F3-0BE5-F768-214B-F48F194877A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29F1A16-702B-03FD-F624-FDE618EFE2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19ED4A4-F10C-CCB2-0CAA-20E70B974D3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2CF47F0-98FA-EB18-CA65-9D35703A85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3D99C22-849F-9C98-DBFB-C8808CB2EF2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4D6AB3B-4383-381B-E128-F350B6A890DD}"/>
              </a:ext>
            </a:extLst>
          </p:cNvPr>
          <p:cNvSpPr>
            <a:spLocks noGrp="1"/>
          </p:cNvSpPr>
          <p:nvPr>
            <p:ph type="dt" sz="half" idx="10"/>
          </p:nvPr>
        </p:nvSpPr>
        <p:spPr/>
        <p:txBody>
          <a:bodyPr/>
          <a:lstStyle/>
          <a:p>
            <a:fld id="{953A64EF-9720-4F72-873E-828144CEA600}" type="datetimeFigureOut">
              <a:rPr lang="tr-TR" smtClean="0"/>
              <a:t>8.05.2025</a:t>
            </a:fld>
            <a:endParaRPr lang="tr-TR"/>
          </a:p>
        </p:txBody>
      </p:sp>
      <p:sp>
        <p:nvSpPr>
          <p:cNvPr id="8" name="Alt Bilgi Yer Tutucusu 7">
            <a:extLst>
              <a:ext uri="{FF2B5EF4-FFF2-40B4-BE49-F238E27FC236}">
                <a16:creationId xmlns:a16="http://schemas.microsoft.com/office/drawing/2014/main" id="{F230C99B-26EB-66B2-EAFC-85879903090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F33A1A2-0A63-99DA-031E-6F6A4C8F11BA}"/>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29689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FD98F6-D6B6-9744-024F-A875FAD2B87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8FFF7B6-B6B0-1777-FEE2-9A7F332F722B}"/>
              </a:ext>
            </a:extLst>
          </p:cNvPr>
          <p:cNvSpPr>
            <a:spLocks noGrp="1"/>
          </p:cNvSpPr>
          <p:nvPr>
            <p:ph type="dt" sz="half" idx="10"/>
          </p:nvPr>
        </p:nvSpPr>
        <p:spPr/>
        <p:txBody>
          <a:bodyPr/>
          <a:lstStyle/>
          <a:p>
            <a:fld id="{953A64EF-9720-4F72-873E-828144CEA600}" type="datetimeFigureOut">
              <a:rPr lang="tr-TR" smtClean="0"/>
              <a:t>8.05.2025</a:t>
            </a:fld>
            <a:endParaRPr lang="tr-TR"/>
          </a:p>
        </p:txBody>
      </p:sp>
      <p:sp>
        <p:nvSpPr>
          <p:cNvPr id="4" name="Alt Bilgi Yer Tutucusu 3">
            <a:extLst>
              <a:ext uri="{FF2B5EF4-FFF2-40B4-BE49-F238E27FC236}">
                <a16:creationId xmlns:a16="http://schemas.microsoft.com/office/drawing/2014/main" id="{46F7D34E-DB9E-F6A7-2FE5-F897F6363FB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40F380E-4560-BC98-C622-8AE3C1A7270C}"/>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02189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72EB384-E7ED-1AAA-8DD2-4AE7A4EECE90}"/>
              </a:ext>
            </a:extLst>
          </p:cNvPr>
          <p:cNvSpPr>
            <a:spLocks noGrp="1"/>
          </p:cNvSpPr>
          <p:nvPr>
            <p:ph type="dt" sz="half" idx="10"/>
          </p:nvPr>
        </p:nvSpPr>
        <p:spPr/>
        <p:txBody>
          <a:bodyPr/>
          <a:lstStyle/>
          <a:p>
            <a:fld id="{953A64EF-9720-4F72-873E-828144CEA600}" type="datetimeFigureOut">
              <a:rPr lang="tr-TR" smtClean="0"/>
              <a:t>8.05.2025</a:t>
            </a:fld>
            <a:endParaRPr lang="tr-TR"/>
          </a:p>
        </p:txBody>
      </p:sp>
      <p:sp>
        <p:nvSpPr>
          <p:cNvPr id="3" name="Alt Bilgi Yer Tutucusu 2">
            <a:extLst>
              <a:ext uri="{FF2B5EF4-FFF2-40B4-BE49-F238E27FC236}">
                <a16:creationId xmlns:a16="http://schemas.microsoft.com/office/drawing/2014/main" id="{892CD77F-5CAF-14B3-D0E4-F08093B2C31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9D000D8-86DA-2203-584A-72DB0D2C5F2D}"/>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26435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D5B8EA-EBC3-4D6C-9785-F4D1B48358D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54DDBF0-B339-D034-0430-68BD63DEF4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B2C6B61-D293-59E2-962E-AEC9F74F2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4D33196-63F7-446B-767B-1E4674253418}"/>
              </a:ext>
            </a:extLst>
          </p:cNvPr>
          <p:cNvSpPr>
            <a:spLocks noGrp="1"/>
          </p:cNvSpPr>
          <p:nvPr>
            <p:ph type="dt" sz="half" idx="10"/>
          </p:nvPr>
        </p:nvSpPr>
        <p:spPr/>
        <p:txBody>
          <a:bodyPr/>
          <a:lstStyle/>
          <a:p>
            <a:fld id="{953A64EF-9720-4F72-873E-828144CEA600}" type="datetimeFigureOut">
              <a:rPr lang="tr-TR" smtClean="0"/>
              <a:t>8.05.2025</a:t>
            </a:fld>
            <a:endParaRPr lang="tr-TR"/>
          </a:p>
        </p:txBody>
      </p:sp>
      <p:sp>
        <p:nvSpPr>
          <p:cNvPr id="6" name="Alt Bilgi Yer Tutucusu 5">
            <a:extLst>
              <a:ext uri="{FF2B5EF4-FFF2-40B4-BE49-F238E27FC236}">
                <a16:creationId xmlns:a16="http://schemas.microsoft.com/office/drawing/2014/main" id="{ACF18B0A-5B04-7599-EB79-9212D46E06A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A9E218A-73BE-7761-B001-D25F220FF17E}"/>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810447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0F2A34-B642-7F40-E107-B81713BA50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9828725-88EE-7A0E-6184-9C642B1C07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67F0F23-1F18-71D8-E59D-0B806EB198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B8B8B26-857A-39F8-6C24-E37EF6E263F1}"/>
              </a:ext>
            </a:extLst>
          </p:cNvPr>
          <p:cNvSpPr>
            <a:spLocks noGrp="1"/>
          </p:cNvSpPr>
          <p:nvPr>
            <p:ph type="dt" sz="half" idx="10"/>
          </p:nvPr>
        </p:nvSpPr>
        <p:spPr/>
        <p:txBody>
          <a:bodyPr/>
          <a:lstStyle/>
          <a:p>
            <a:fld id="{953A64EF-9720-4F72-873E-828144CEA600}" type="datetimeFigureOut">
              <a:rPr lang="tr-TR" smtClean="0"/>
              <a:t>8.05.2025</a:t>
            </a:fld>
            <a:endParaRPr lang="tr-TR"/>
          </a:p>
        </p:txBody>
      </p:sp>
      <p:sp>
        <p:nvSpPr>
          <p:cNvPr id="6" name="Alt Bilgi Yer Tutucusu 5">
            <a:extLst>
              <a:ext uri="{FF2B5EF4-FFF2-40B4-BE49-F238E27FC236}">
                <a16:creationId xmlns:a16="http://schemas.microsoft.com/office/drawing/2014/main" id="{C8E9CC9F-DF4B-ADAE-20EA-BFD73724070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7BC183D-AB70-4227-A79F-AF2EA0689DF8}"/>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6719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6A13B19-BEB2-3ABC-A725-07B9E4388F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CEFE489-803F-A353-BECF-26BB52BA8E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1A8AB4B-94F2-7EEB-CF3E-C36EA53E8D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53A64EF-9720-4F72-873E-828144CEA600}" type="datetimeFigureOut">
              <a:rPr lang="tr-TR" smtClean="0"/>
              <a:t>8.05.2025</a:t>
            </a:fld>
            <a:endParaRPr lang="tr-TR"/>
          </a:p>
        </p:txBody>
      </p:sp>
      <p:sp>
        <p:nvSpPr>
          <p:cNvPr id="5" name="Alt Bilgi Yer Tutucusu 4">
            <a:extLst>
              <a:ext uri="{FF2B5EF4-FFF2-40B4-BE49-F238E27FC236}">
                <a16:creationId xmlns:a16="http://schemas.microsoft.com/office/drawing/2014/main" id="{29EFF230-C747-630C-F757-5261D09539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A8B0B848-72CF-448F-2E15-7E6A7892E1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AA6402B-0422-40E3-A0CC-64ED2A1B7B7C}" type="slidenum">
              <a:rPr lang="tr-TR" smtClean="0"/>
              <a:t>‹#›</a:t>
            </a:fld>
            <a:endParaRPr lang="tr-TR"/>
          </a:p>
        </p:txBody>
      </p:sp>
    </p:spTree>
    <p:extLst>
      <p:ext uri="{BB962C8B-B14F-4D97-AF65-F5344CB8AC3E}">
        <p14:creationId xmlns:p14="http://schemas.microsoft.com/office/powerpoint/2010/main" val="2450908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603EB5-F368-28D6-ACD9-9E31AC2DFB11}"/>
              </a:ext>
            </a:extLst>
          </p:cNvPr>
          <p:cNvSpPr>
            <a:spLocks noGrp="1"/>
          </p:cNvSpPr>
          <p:nvPr>
            <p:ph type="ctrTitle"/>
          </p:nvPr>
        </p:nvSpPr>
        <p:spPr/>
        <p:txBody>
          <a:bodyPr/>
          <a:lstStyle/>
          <a:p>
            <a:r>
              <a:rPr lang="tr-TR" dirty="0"/>
              <a:t>Modern Mantık</a:t>
            </a:r>
          </a:p>
        </p:txBody>
      </p:sp>
      <p:sp>
        <p:nvSpPr>
          <p:cNvPr id="3" name="Alt Başlık 2">
            <a:extLst>
              <a:ext uri="{FF2B5EF4-FFF2-40B4-BE49-F238E27FC236}">
                <a16:creationId xmlns:a16="http://schemas.microsoft.com/office/drawing/2014/main" id="{5E67B293-3CC2-9FDE-D436-4F67F8513BB4}"/>
              </a:ext>
            </a:extLst>
          </p:cNvPr>
          <p:cNvSpPr>
            <a:spLocks noGrp="1"/>
          </p:cNvSpPr>
          <p:nvPr>
            <p:ph type="subTitle" idx="1"/>
          </p:nvPr>
        </p:nvSpPr>
        <p:spPr/>
        <p:txBody>
          <a:bodyPr/>
          <a:lstStyle/>
          <a:p>
            <a:r>
              <a:rPr lang="tr-TR" dirty="0"/>
              <a:t>Öğr. Gör. Müjdat GÜNGÖR</a:t>
            </a:r>
          </a:p>
        </p:txBody>
      </p:sp>
    </p:spTree>
    <p:extLst>
      <p:ext uri="{BB962C8B-B14F-4D97-AF65-F5344CB8AC3E}">
        <p14:creationId xmlns:p14="http://schemas.microsoft.com/office/powerpoint/2010/main" val="2750184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7D08FF5-62A8-DF16-A1E0-3FC3D64016C9}"/>
              </a:ext>
            </a:extLst>
          </p:cNvPr>
          <p:cNvSpPr txBox="1"/>
          <p:nvPr/>
        </p:nvSpPr>
        <p:spPr>
          <a:xfrm>
            <a:off x="1380744" y="521208"/>
            <a:ext cx="9262872" cy="7848302"/>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9.2.1. Yansıma Grubu Bağıntıları</a:t>
            </a:r>
          </a:p>
          <a:p>
            <a:pPr marL="342900" indent="-342900">
              <a:buAutoNum type="arabicPeriod"/>
            </a:pPr>
            <a:r>
              <a:rPr lang="tr-TR" sz="1800" b="1" i="0" dirty="0">
                <a:solidFill>
                  <a:srgbClr val="000000"/>
                </a:solidFill>
                <a:effectLst/>
                <a:latin typeface="Times New Roman" panose="02020603050405020304" pitchFamily="18" charset="0"/>
              </a:rPr>
              <a:t>Yansımalı Bağıntılar</a:t>
            </a:r>
          </a:p>
          <a:p>
            <a:pPr marL="342900" indent="-342900">
              <a:buAutoNum type="arabicPeriod"/>
            </a:pPr>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İki şey arasındaki bir bağıntı, bu şeylerin her birinin kendisiyle de kurabileceği bir bağıntıysa </a:t>
            </a:r>
            <a:r>
              <a:rPr lang="tr-TR" sz="1800" b="1" i="0" dirty="0">
                <a:solidFill>
                  <a:srgbClr val="000000"/>
                </a:solidFill>
                <a:effectLst/>
                <a:latin typeface="Times New Roman" panose="02020603050405020304" pitchFamily="18" charset="0"/>
              </a:rPr>
              <a:t>yansımalı bağıntı </a:t>
            </a:r>
            <a:r>
              <a:rPr lang="tr-TR" sz="1800" b="0" i="0" dirty="0">
                <a:solidFill>
                  <a:srgbClr val="000000"/>
                </a:solidFill>
                <a:effectLst/>
                <a:latin typeface="Times New Roman" panose="02020603050405020304" pitchFamily="18" charset="0"/>
              </a:rPr>
              <a:t>adını alır. Örneğin "Karpuz şeftali kadar lezzetlidir” önermesindeki "kadar lezzetli olma" bağıntısı karpuzun da şeftalinin de kendisiyle de gerçekleyebileceği bir bağıntıdır. Şayet bir bağıntı genel olarak herhangi iki şey arasında bir tür eşitlik, denklik veya aynılık ilişkisine işaret ediyorsa yansımalıdır.</a:t>
            </a:r>
            <a:r>
              <a:rPr lang="tr-TR" dirty="0"/>
              <a:t> </a:t>
            </a:r>
          </a:p>
          <a:p>
            <a:pPr algn="just"/>
            <a:r>
              <a:rPr lang="tr-TR" sz="1800" b="0" i="0" dirty="0" err="1">
                <a:solidFill>
                  <a:srgbClr val="000000"/>
                </a:solidFill>
                <a:effectLst/>
                <a:latin typeface="Times New Roman" panose="02020603050405020304" pitchFamily="18" charset="0"/>
              </a:rPr>
              <a:t>Tapscott</a:t>
            </a:r>
            <a:r>
              <a:rPr lang="tr-TR" sz="1800" b="0" i="0" dirty="0">
                <a:solidFill>
                  <a:srgbClr val="000000"/>
                </a:solidFill>
                <a:effectLst/>
                <a:latin typeface="Times New Roman" panose="02020603050405020304" pitchFamily="18" charset="0"/>
              </a:rPr>
              <a:t> ve </a:t>
            </a:r>
            <a:r>
              <a:rPr lang="tr-TR" sz="1800" b="0" i="0" dirty="0" err="1">
                <a:solidFill>
                  <a:srgbClr val="000000"/>
                </a:solidFill>
                <a:effectLst/>
                <a:latin typeface="Times New Roman" panose="02020603050405020304" pitchFamily="18" charset="0"/>
              </a:rPr>
              <a:t>Lepore’a</a:t>
            </a:r>
            <a:r>
              <a:rPr lang="tr-TR" sz="1800" b="0" i="0" dirty="0">
                <a:solidFill>
                  <a:srgbClr val="000000"/>
                </a:solidFill>
                <a:effectLst/>
                <a:latin typeface="Times New Roman" panose="02020603050405020304" pitchFamily="18" charset="0"/>
              </a:rPr>
              <a:t> göre yansımalı bağıntıların bir kısmı </a:t>
            </a:r>
            <a:r>
              <a:rPr lang="tr-TR" sz="1800" b="1" i="0" dirty="0">
                <a:solidFill>
                  <a:srgbClr val="000000"/>
                </a:solidFill>
                <a:effectLst/>
                <a:latin typeface="Times New Roman" panose="02020603050405020304" pitchFamily="18" charset="0"/>
              </a:rPr>
              <a:t>tam yansımalı </a:t>
            </a:r>
            <a:r>
              <a:rPr lang="tr-TR" sz="1800" b="0" i="0" dirty="0">
                <a:solidFill>
                  <a:srgbClr val="000000"/>
                </a:solidFill>
                <a:effectLst/>
                <a:latin typeface="Times New Roman" panose="02020603050405020304" pitchFamily="18" charset="0"/>
              </a:rPr>
              <a:t>(total </a:t>
            </a:r>
            <a:r>
              <a:rPr lang="tr-TR" sz="1800" b="0" i="0" dirty="0" err="1">
                <a:solidFill>
                  <a:srgbClr val="000000"/>
                </a:solidFill>
                <a:effectLst/>
                <a:latin typeface="Times New Roman" panose="02020603050405020304" pitchFamily="18" charset="0"/>
              </a:rPr>
              <a:t>reflexive</a:t>
            </a:r>
            <a:r>
              <a:rPr lang="tr-TR" sz="1800" b="0" i="0" dirty="0">
                <a:solidFill>
                  <a:srgbClr val="000000"/>
                </a:solidFill>
                <a:effectLst/>
                <a:latin typeface="Times New Roman" panose="02020603050405020304" pitchFamily="18" charset="0"/>
              </a:rPr>
              <a:t>) bağıntı olarak tanımlanmalıdır. Örneğin “aynı yaşta olma” bağıntısı metaforik kullanımlar da dahil olmak üzere pek çok şey için yansımalı bir bağıntı durumundadır ancak örneğin “4’ün karekökü" için yansımalı olamaz çünkü “4’ün karekökü, 4’ün karekökü ile aynı yaştadır” gibi bir önerme saçmadır (</a:t>
            </a:r>
            <a:r>
              <a:rPr lang="tr-TR" sz="1800" b="0" i="0" dirty="0" err="1">
                <a:solidFill>
                  <a:srgbClr val="000000"/>
                </a:solidFill>
                <a:effectLst/>
                <a:latin typeface="Times New Roman" panose="02020603050405020304" pitchFamily="18" charset="0"/>
              </a:rPr>
              <a:t>trivial</a:t>
            </a:r>
            <a:r>
              <a:rPr lang="tr-TR" sz="1800" b="0" i="0" dirty="0">
                <a:solidFill>
                  <a:srgbClr val="000000"/>
                </a:solidFill>
                <a:effectLst/>
                <a:latin typeface="Times New Roman" panose="02020603050405020304" pitchFamily="18" charset="0"/>
              </a:rPr>
              <a:t>) ve o halde tam yansımalı değildir. Ancak “özdeş olma” bağıntısı </a:t>
            </a:r>
            <a:r>
              <a:rPr lang="tr-TR" sz="1800" b="0" i="0" dirty="0" err="1">
                <a:solidFill>
                  <a:srgbClr val="000000"/>
                </a:solidFill>
                <a:effectLst/>
                <a:latin typeface="Times New Roman" panose="02020603050405020304" pitchFamily="18" charset="0"/>
              </a:rPr>
              <a:t>birşeyin</a:t>
            </a:r>
            <a:r>
              <a:rPr lang="tr-TR" sz="1800" b="0" i="0" dirty="0">
                <a:solidFill>
                  <a:srgbClr val="000000"/>
                </a:solidFill>
                <a:effectLst/>
                <a:latin typeface="Times New Roman" panose="02020603050405020304" pitchFamily="18" charset="0"/>
              </a:rPr>
              <a:t> kendisiyle özdeş olması zorunlu olduğuna göre tam yansımalıdır. Bu ayrıma göre tam yansımalı bir bağıntı</a:t>
            </a:r>
          </a:p>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xBxx</a:t>
            </a:r>
            <a:endParaRPr lang="tr-TR" sz="1800" b="1" i="0" dirty="0">
              <a:solidFill>
                <a:srgbClr val="000000"/>
              </a:solidFill>
              <a:effectLst/>
              <a:latin typeface="Times New Roman" panose="02020603050405020304" pitchFamily="18" charset="0"/>
            </a:endParaRP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 gösterilirken yansımalı bir bağıntının</a:t>
            </a:r>
            <a:r>
              <a:rPr lang="tr-TR" dirty="0"/>
              <a:t> </a:t>
            </a:r>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Bxy</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Byx</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Bxx</a:t>
            </a:r>
            <a:r>
              <a:rPr lang="tr-TR" sz="1800" b="1" i="0" dirty="0">
                <a:solidFill>
                  <a:srgbClr val="000000"/>
                </a:solidFill>
                <a:effectLst/>
                <a:latin typeface="Times New Roman" panose="02020603050405020304" pitchFamily="18" charset="0"/>
              </a:rPr>
              <a:t>)]</a:t>
            </a: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 gösterilmesi gerekir.</a:t>
            </a:r>
            <a:r>
              <a:rPr lang="tr-TR" dirty="0"/>
              <a:t> </a:t>
            </a:r>
            <a:br>
              <a:rPr lang="tr-TR" dirty="0"/>
            </a:br>
            <a:endParaRPr lang="tr-TR" dirty="0"/>
          </a:p>
          <a:p>
            <a:pPr algn="just"/>
            <a:br>
              <a:rPr lang="tr-TR" dirty="0"/>
            </a:br>
            <a:br>
              <a:rPr lang="tr-TR" dirty="0"/>
            </a:br>
            <a:br>
              <a:rPr lang="tr-TR" dirty="0"/>
            </a:br>
            <a:endParaRPr lang="tr-TR" dirty="0"/>
          </a:p>
        </p:txBody>
      </p:sp>
    </p:spTree>
    <p:extLst>
      <p:ext uri="{BB962C8B-B14F-4D97-AF65-F5344CB8AC3E}">
        <p14:creationId xmlns:p14="http://schemas.microsoft.com/office/powerpoint/2010/main" val="631973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CF88142C-07C3-AB62-86E6-906F086E2700}"/>
              </a:ext>
            </a:extLst>
          </p:cNvPr>
          <p:cNvSpPr txBox="1"/>
          <p:nvPr/>
        </p:nvSpPr>
        <p:spPr>
          <a:xfrm>
            <a:off x="585216" y="448056"/>
            <a:ext cx="8556498" cy="6186309"/>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2. Yansımasız Bağıntılar</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İki şey arasındaki bir bağıntı, bu şeylerin her birinin kendisiyle de kurabileceği bir bağıntı değilse </a:t>
            </a:r>
            <a:r>
              <a:rPr lang="tr-TR" sz="1800" b="1" i="0" dirty="0">
                <a:solidFill>
                  <a:srgbClr val="000000"/>
                </a:solidFill>
                <a:effectLst/>
                <a:latin typeface="Times New Roman" panose="02020603050405020304" pitchFamily="18" charset="0"/>
              </a:rPr>
              <a:t>yansımasız bağıntı </a:t>
            </a:r>
            <a:r>
              <a:rPr lang="tr-TR" sz="1800" b="0" i="0" dirty="0">
                <a:solidFill>
                  <a:srgbClr val="000000"/>
                </a:solidFill>
                <a:effectLst/>
                <a:latin typeface="Times New Roman" panose="02020603050405020304" pitchFamily="18" charset="0"/>
              </a:rPr>
              <a:t>adını alır. Örneğin: “Ali Ayşe’nin kardeşidir” önermesindeki “kardeşi olma” bağıntısı “</a:t>
            </a:r>
            <a:r>
              <a:rPr lang="tr-TR" sz="1800" b="0" i="0" dirty="0" err="1">
                <a:solidFill>
                  <a:srgbClr val="000000"/>
                </a:solidFill>
                <a:effectLst/>
                <a:latin typeface="Times New Roman" panose="02020603050405020304" pitchFamily="18" charset="0"/>
              </a:rPr>
              <a:t>Ali”nin</a:t>
            </a:r>
            <a:r>
              <a:rPr lang="tr-TR" sz="1800" b="0" i="0" dirty="0">
                <a:solidFill>
                  <a:srgbClr val="000000"/>
                </a:solidFill>
                <a:effectLst/>
                <a:latin typeface="Times New Roman" panose="02020603050405020304" pitchFamily="18" charset="0"/>
              </a:rPr>
              <a:t> de “</a:t>
            </a:r>
            <a:r>
              <a:rPr lang="tr-TR" sz="1800" b="0" i="0" dirty="0" err="1">
                <a:solidFill>
                  <a:srgbClr val="000000"/>
                </a:solidFill>
                <a:effectLst/>
                <a:latin typeface="Times New Roman" panose="02020603050405020304" pitchFamily="18" charset="0"/>
              </a:rPr>
              <a:t>Ayşe”nin</a:t>
            </a:r>
            <a:r>
              <a:rPr lang="tr-TR" sz="1800" b="0" i="0" dirty="0">
                <a:solidFill>
                  <a:srgbClr val="000000"/>
                </a:solidFill>
                <a:effectLst/>
                <a:latin typeface="Times New Roman" panose="02020603050405020304" pitchFamily="18" charset="0"/>
              </a:rPr>
              <a:t> de kendi kendisiyle gerçekleyebileceği bir bağıntı olmadığından yansımasızdır. Yansımasız bir bağıntı</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Bxx</a:t>
            </a:r>
            <a:endParaRPr lang="tr-TR" sz="1800" b="1" i="0" dirty="0">
              <a:solidFill>
                <a:srgbClr val="000000"/>
              </a:solidFill>
              <a:effectLst/>
              <a:latin typeface="Times New Roman" panose="02020603050405020304" pitchFamily="18" charset="0"/>
            </a:endParaRP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 gösterilebilir.</a:t>
            </a:r>
            <a:r>
              <a:rPr lang="tr-TR" dirty="0"/>
              <a:t> </a:t>
            </a:r>
            <a:br>
              <a:rPr lang="tr-TR" dirty="0"/>
            </a:br>
            <a:br>
              <a:rPr lang="tr-TR" dirty="0"/>
            </a:br>
            <a:r>
              <a:rPr lang="tr-TR" sz="1800" b="1" i="0" dirty="0">
                <a:solidFill>
                  <a:srgbClr val="000000"/>
                </a:solidFill>
                <a:effectLst/>
                <a:latin typeface="Times New Roman" panose="02020603050405020304" pitchFamily="18" charset="0"/>
              </a:rPr>
              <a:t>3. Ne Yansımalı Ne de Yansımasız Bağıntılar</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İki şey arasındaki bir bağıntı, onun yansımalı ya da yansımasız olduğu konusunda kesin bir şey söylenemiyorsa </a:t>
            </a:r>
            <a:r>
              <a:rPr lang="tr-TR" sz="1800" b="1" i="0" dirty="0">
                <a:solidFill>
                  <a:srgbClr val="000000"/>
                </a:solidFill>
                <a:effectLst/>
                <a:latin typeface="Times New Roman" panose="02020603050405020304" pitchFamily="18" charset="0"/>
              </a:rPr>
              <a:t>ne yansımalı ne de yansımasız bağıntı </a:t>
            </a:r>
            <a:r>
              <a:rPr lang="tr-TR" sz="1800" b="0" i="0" dirty="0">
                <a:solidFill>
                  <a:srgbClr val="000000"/>
                </a:solidFill>
                <a:effectLst/>
                <a:latin typeface="Times New Roman" panose="02020603050405020304" pitchFamily="18" charset="0"/>
              </a:rPr>
              <a:t>adını alır.</a:t>
            </a:r>
          </a:p>
          <a:p>
            <a:pPr algn="just"/>
            <a:r>
              <a:rPr lang="tr-TR" sz="1800" b="1" i="0" dirty="0">
                <a:solidFill>
                  <a:srgbClr val="000000"/>
                </a:solidFill>
                <a:effectLst/>
                <a:latin typeface="Times New Roman" panose="02020603050405020304" pitchFamily="18" charset="0"/>
              </a:rPr>
              <a:t>a) Kısmî Yansımalı Bağıntılar</a:t>
            </a:r>
          </a:p>
          <a:p>
            <a:pPr algn="just"/>
            <a:r>
              <a:rPr lang="tr-TR" sz="1800" b="0" i="0" dirty="0">
                <a:solidFill>
                  <a:srgbClr val="000000"/>
                </a:solidFill>
                <a:effectLst/>
                <a:latin typeface="Times New Roman" panose="02020603050405020304" pitchFamily="18" charset="0"/>
              </a:rPr>
              <a:t>Herhangi bir bağıntının yansımalı olması mümkün ama zorunlu değilse bu bağıntı </a:t>
            </a:r>
            <a:r>
              <a:rPr lang="tr-TR" sz="1800" b="1" i="0" dirty="0">
                <a:solidFill>
                  <a:srgbClr val="000000"/>
                </a:solidFill>
                <a:effectLst/>
                <a:latin typeface="Times New Roman" panose="02020603050405020304" pitchFamily="18" charset="0"/>
              </a:rPr>
              <a:t>kısmî yansımalı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partial</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reflexive</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bağıntı </a:t>
            </a:r>
            <a:r>
              <a:rPr lang="tr-TR" sz="1800" b="0" i="0" dirty="0">
                <a:solidFill>
                  <a:srgbClr val="000000"/>
                </a:solidFill>
                <a:effectLst/>
                <a:latin typeface="Times New Roman" panose="02020603050405020304" pitchFamily="18" charset="0"/>
              </a:rPr>
              <a:t>adını alır. Örneğin “Ali, Ayşe’nin doğum tarihini bilir”</a:t>
            </a:r>
            <a:r>
              <a:rPr lang="tr-TR" dirty="0"/>
              <a:t> </a:t>
            </a:r>
          </a:p>
          <a:p>
            <a:pPr algn="just"/>
            <a:br>
              <a:rPr lang="tr-TR" dirty="0"/>
            </a:br>
            <a:br>
              <a:rPr lang="tr-TR" dirty="0"/>
            </a:br>
            <a:endParaRPr lang="tr-TR" dirty="0"/>
          </a:p>
        </p:txBody>
      </p:sp>
    </p:spTree>
    <p:extLst>
      <p:ext uri="{BB962C8B-B14F-4D97-AF65-F5344CB8AC3E}">
        <p14:creationId xmlns:p14="http://schemas.microsoft.com/office/powerpoint/2010/main" val="3407320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76AF165-833B-57A3-EBEF-C0C5C39406C1}"/>
              </a:ext>
            </a:extLst>
          </p:cNvPr>
          <p:cNvSpPr txBox="1"/>
          <p:nvPr/>
        </p:nvSpPr>
        <p:spPr>
          <a:xfrm>
            <a:off x="987552" y="566678"/>
            <a:ext cx="9555480" cy="5078313"/>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önermesindeki “doğum tarihini bilme” bağıntısı, ilk bakışta, her kişinin kendisiyle gerçekleyebileceği yansımalı bir bağıntı olarak değerlendirilebilir. Ancak her kişinin kendi doğum tarihini bilmesi zorunlu değildir. Dolayısıyla bu bağıntı, yansımalı gibi görünmesine rağmen kısmî yansımalı bir bağıntıdır ve</a:t>
            </a:r>
          </a:p>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Bxx</a:t>
            </a:r>
            <a:endParaRPr lang="tr-TR" sz="1800" b="1" i="0" dirty="0">
              <a:solidFill>
                <a:srgbClr val="000000"/>
              </a:solidFill>
              <a:effectLst/>
              <a:latin typeface="Times New Roman" panose="02020603050405020304" pitchFamily="18" charset="0"/>
            </a:endParaRP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 gösterilir. Bu sembolik ifade, yansımalı bağıntıların sembolik ifadesi olan </a:t>
            </a:r>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xBxx</a:t>
            </a:r>
            <a:r>
              <a:rPr lang="tr-TR" sz="1800" b="0" i="0" dirty="0" err="1">
                <a:solidFill>
                  <a:srgbClr val="000000"/>
                </a:solidFill>
                <a:effectLst/>
                <a:latin typeface="Times New Roman" panose="02020603050405020304" pitchFamily="18" charset="0"/>
              </a:rPr>
              <a:t>'in</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değillenmiş</a:t>
            </a:r>
            <a:r>
              <a:rPr lang="tr-TR" sz="1800" b="0" i="0" dirty="0">
                <a:solidFill>
                  <a:srgbClr val="000000"/>
                </a:solidFill>
                <a:effectLst/>
                <a:latin typeface="Times New Roman" panose="02020603050405020304" pitchFamily="18" charset="0"/>
              </a:rPr>
              <a:t> şeklidir. Tam yansıma ile yansıma arasında ayrım yapılıyorsa kısmî yansımalı bağıntı</a:t>
            </a:r>
            <a:r>
              <a:rPr lang="tr-TR" dirty="0"/>
              <a:t> </a:t>
            </a:r>
          </a:p>
          <a:p>
            <a:endParaRPr lang="tr-TR" dirty="0"/>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Bxy</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Byx</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Bxx</a:t>
            </a:r>
            <a:r>
              <a:rPr lang="tr-TR" sz="1800" b="1" i="0" dirty="0">
                <a:solidFill>
                  <a:srgbClr val="000000"/>
                </a:solidFill>
                <a:effectLst/>
                <a:latin typeface="Times New Roman" panose="02020603050405020304" pitchFamily="18" charset="0"/>
              </a:rPr>
              <a:t>)]</a:t>
            </a: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 gösterilir.</a:t>
            </a:r>
            <a:r>
              <a:rPr lang="tr-TR" dirty="0"/>
              <a:t> </a:t>
            </a:r>
          </a:p>
          <a:p>
            <a:br>
              <a:rPr lang="tr-TR" dirty="0"/>
            </a:br>
            <a:br>
              <a:rPr lang="tr-TR" dirty="0"/>
            </a:br>
            <a:br>
              <a:rPr lang="tr-TR" dirty="0"/>
            </a:br>
            <a:endParaRPr lang="tr-TR" dirty="0"/>
          </a:p>
        </p:txBody>
      </p:sp>
    </p:spTree>
    <p:extLst>
      <p:ext uri="{BB962C8B-B14F-4D97-AF65-F5344CB8AC3E}">
        <p14:creationId xmlns:p14="http://schemas.microsoft.com/office/powerpoint/2010/main" val="4186204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BA9B5CAE-DB11-246D-65A3-5C8A4B4FC402}"/>
              </a:ext>
            </a:extLst>
          </p:cNvPr>
          <p:cNvSpPr txBox="1"/>
          <p:nvPr/>
        </p:nvSpPr>
        <p:spPr>
          <a:xfrm>
            <a:off x="1124712" y="585216"/>
            <a:ext cx="9363456" cy="7571303"/>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b) Kısmî Yansımasız Bağıntılar</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Herhangi bir bağıntının yansımasız olması mümkün ama zorunlu değilse bu bağıntı </a:t>
            </a:r>
            <a:r>
              <a:rPr lang="tr-TR" sz="1800" b="1" i="0" dirty="0">
                <a:solidFill>
                  <a:srgbClr val="000000"/>
                </a:solidFill>
                <a:effectLst/>
                <a:latin typeface="Times New Roman" panose="02020603050405020304" pitchFamily="18" charset="0"/>
              </a:rPr>
              <a:t>kısmî yansımasız bağıntı </a:t>
            </a:r>
            <a:r>
              <a:rPr lang="tr-TR" sz="1800" b="0" i="0" dirty="0">
                <a:solidFill>
                  <a:srgbClr val="000000"/>
                </a:solidFill>
                <a:effectLst/>
                <a:latin typeface="Times New Roman" panose="02020603050405020304" pitchFamily="18" charset="0"/>
              </a:rPr>
              <a:t>adını alır. Örneğin “Ayşe süt içmekten nefret eder” gibi bir önermedeki “nefret etme” bağıntısı yansımasız gibi görünse de bazı insanlar kendilerinden nefret ettiklerinden kısmî yansımasız bir bağıntıdır ve</a:t>
            </a:r>
          </a:p>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xBxx</a:t>
            </a:r>
            <a:endParaRPr lang="tr-TR" sz="1800" b="1" i="0" dirty="0">
              <a:solidFill>
                <a:srgbClr val="000000"/>
              </a:solidFill>
              <a:effectLst/>
              <a:latin typeface="Times New Roman" panose="02020603050405020304" pitchFamily="18" charset="0"/>
            </a:endParaRP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 gösterilir. Kısmî yansımasız bağıntılar yansımasız bağıntıların </a:t>
            </a:r>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Bxx</a:t>
            </a:r>
            <a:r>
              <a:rPr lang="tr-TR" sz="1800" b="0" i="0" dirty="0" err="1">
                <a:solidFill>
                  <a:srgbClr val="000000"/>
                </a:solidFill>
                <a:effectLst/>
                <a:latin typeface="Times New Roman" panose="02020603050405020304" pitchFamily="18" charset="0"/>
              </a:rPr>
              <a:t>’in</a:t>
            </a:r>
            <a:r>
              <a:rPr lang="tr-TR" sz="1800" b="0" i="0" dirty="0">
                <a:solidFill>
                  <a:srgbClr val="000000"/>
                </a:solidFill>
                <a:effectLst/>
                <a:latin typeface="Times New Roman" panose="02020603050405020304" pitchFamily="18" charset="0"/>
              </a:rPr>
              <a:t> çelişiği durumundadır</a:t>
            </a:r>
            <a:r>
              <a:rPr lang="tr-TR" dirty="0"/>
              <a:t> </a:t>
            </a:r>
          </a:p>
          <a:p>
            <a:endParaRPr lang="tr-TR" dirty="0"/>
          </a:p>
          <a:p>
            <a:r>
              <a:rPr lang="tr-TR" sz="1800" b="1" i="0" dirty="0">
                <a:solidFill>
                  <a:srgbClr val="000000"/>
                </a:solidFill>
                <a:effectLst/>
                <a:latin typeface="Times New Roman" panose="02020603050405020304" pitchFamily="18" charset="0"/>
              </a:rPr>
              <a:t>9.2.2. Bakışım Grubu Bağıntıları</a:t>
            </a:r>
          </a:p>
          <a:p>
            <a:pPr marL="342900" indent="-342900">
              <a:buAutoNum type="arabicPeriod"/>
            </a:pPr>
            <a:r>
              <a:rPr lang="tr-TR" sz="1800" b="1" i="0" dirty="0">
                <a:solidFill>
                  <a:srgbClr val="000000"/>
                </a:solidFill>
                <a:effectLst/>
                <a:latin typeface="Times New Roman" panose="02020603050405020304" pitchFamily="18" charset="0"/>
              </a:rPr>
              <a:t>Bakışımlı Bağıntılar</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İki şey arasındaki bir bağıntı, bu şeylerin birbirleriyle karşılıklı olarak kurabildikleri bir bağıntıysa </a:t>
            </a:r>
            <a:r>
              <a:rPr lang="tr-TR" sz="1800" b="1" i="0" dirty="0">
                <a:solidFill>
                  <a:srgbClr val="000000"/>
                </a:solidFill>
                <a:effectLst/>
                <a:latin typeface="Times New Roman" panose="02020603050405020304" pitchFamily="18" charset="0"/>
              </a:rPr>
              <a:t>bakışımlı bağıntı </a:t>
            </a:r>
            <a:r>
              <a:rPr lang="tr-TR" sz="1800" b="0" i="0" dirty="0">
                <a:solidFill>
                  <a:srgbClr val="000000"/>
                </a:solidFill>
                <a:effectLst/>
                <a:latin typeface="Times New Roman" panose="02020603050405020304" pitchFamily="18" charset="0"/>
              </a:rPr>
              <a:t>adını alır. </a:t>
            </a:r>
            <a:r>
              <a:rPr lang="tr-TR" sz="1800" b="0" i="0" dirty="0" err="1">
                <a:solidFill>
                  <a:srgbClr val="000000"/>
                </a:solidFill>
                <a:effectLst/>
                <a:latin typeface="Times New Roman" panose="02020603050405020304" pitchFamily="18" charset="0"/>
              </a:rPr>
              <a:t>Langer’ın</a:t>
            </a:r>
            <a:r>
              <a:rPr lang="tr-TR" sz="1800" b="0" i="0" dirty="0">
                <a:solidFill>
                  <a:srgbClr val="000000"/>
                </a:solidFill>
                <a:effectLst/>
                <a:latin typeface="Times New Roman" panose="02020603050405020304" pitchFamily="18" charset="0"/>
              </a:rPr>
              <a:t> tanımıyla bir bağıntıyı meydana getiren elemanların birleşim sırası önemli değilse, bu bağıntıya bakışımlı bağıntı denir. Örneğin “Ali, Ayşe ile aynı yaştadır” önermesindeki “aynı yaşta olma” bağıntısı Ali ile Ayşe’nin önerme</a:t>
            </a:r>
          </a:p>
          <a:p>
            <a:pPr algn="just"/>
            <a:r>
              <a:rPr lang="tr-TR" dirty="0"/>
              <a:t> </a:t>
            </a:r>
            <a:br>
              <a:rPr lang="tr-TR" dirty="0"/>
            </a:br>
            <a:br>
              <a:rPr lang="tr-TR" dirty="0"/>
            </a:br>
            <a:br>
              <a:rPr lang="tr-TR" dirty="0"/>
            </a:br>
            <a:br>
              <a:rPr lang="tr-TR" dirty="0"/>
            </a:br>
            <a:br>
              <a:rPr lang="tr-TR" dirty="0"/>
            </a:br>
            <a:endParaRPr lang="tr-TR" dirty="0"/>
          </a:p>
          <a:p>
            <a:br>
              <a:rPr lang="tr-TR" dirty="0"/>
            </a:br>
            <a:endParaRPr lang="tr-TR" dirty="0"/>
          </a:p>
        </p:txBody>
      </p:sp>
    </p:spTree>
    <p:extLst>
      <p:ext uri="{BB962C8B-B14F-4D97-AF65-F5344CB8AC3E}">
        <p14:creationId xmlns:p14="http://schemas.microsoft.com/office/powerpoint/2010/main" val="3151166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28453E1-50A7-BEB0-DB95-0FA282243789}"/>
              </a:ext>
            </a:extLst>
          </p:cNvPr>
          <p:cNvSpPr txBox="1"/>
          <p:nvPr/>
        </p:nvSpPr>
        <p:spPr>
          <a:xfrm>
            <a:off x="905256" y="237744"/>
            <a:ext cx="8238744" cy="7694414"/>
          </a:xfrm>
          <a:prstGeom prst="rect">
            <a:avLst/>
          </a:prstGeom>
          <a:noFill/>
        </p:spPr>
        <p:txBody>
          <a:bodyPr wrap="square">
            <a:spAutoFit/>
          </a:bodyPr>
          <a:lstStyle/>
          <a:p>
            <a:pPr algn="just"/>
            <a:endParaRPr lang="tr-TR" sz="20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içindeki yerleri değişse de yani ilgili önerme "Ayşe, Ali’yle aynı yaştadır" şeklinde ifade edilse de gerçeklenebilecek bir bağıntıdır. Buna göre “aynı yaşta olma” bakışımlı bir bağıntıdır.</a:t>
            </a:r>
          </a:p>
          <a:p>
            <a:pPr algn="just"/>
            <a:r>
              <a:rPr lang="tr-TR" sz="1800" b="0" i="0" dirty="0">
                <a:solidFill>
                  <a:srgbClr val="000000"/>
                </a:solidFill>
                <a:effectLst/>
                <a:latin typeface="Times New Roman" panose="02020603050405020304" pitchFamily="18" charset="0"/>
              </a:rPr>
              <a:t>Bakışımlı bağıntılar da yansımalı bağıntılar gibi eşitlik, aynılık vb. ifade eden bağıntılardır. Buna göre tüm yansımalı bağıntıların aynı zamanda bakışımlı olduğu söylenebilir. Ancak bunun tersi doğru değildir. Örneğin “Ali, Ayşe'nin kardeşidir” önermesindeki “kardeşi olma” bağıntısı, bakışımlı bir bağıntıysa da hiç kimse kendisinin kardeşi olamayacağından yansımalı bir bağıntı değildir. Bakışımlı bir bağıntı</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Bxy</a:t>
            </a:r>
            <a:r>
              <a:rPr lang="tr-TR" sz="1800" b="1" i="0" dirty="0">
                <a:solidFill>
                  <a:srgbClr val="000000"/>
                </a:solidFill>
                <a:effectLst/>
                <a:latin typeface="Times New Roman" panose="02020603050405020304" pitchFamily="18" charset="0"/>
              </a:rPr>
              <a:t> →</a:t>
            </a:r>
            <a:r>
              <a:rPr lang="tr-TR" sz="1800" b="1" i="0" dirty="0" err="1">
                <a:solidFill>
                  <a:srgbClr val="000000"/>
                </a:solidFill>
                <a:effectLst/>
                <a:latin typeface="Times New Roman" panose="02020603050405020304" pitchFamily="18" charset="0"/>
              </a:rPr>
              <a:t>Byx</a:t>
            </a:r>
            <a:r>
              <a:rPr lang="tr-TR" sz="1800" b="1" i="0" dirty="0">
                <a:solidFill>
                  <a:srgbClr val="000000"/>
                </a:solidFill>
                <a:effectLst/>
                <a:latin typeface="Times New Roman" panose="02020603050405020304" pitchFamily="18" charset="0"/>
              </a:rPr>
              <a:t>)</a:t>
            </a:r>
            <a:r>
              <a:rPr lang="tr-TR" dirty="0"/>
              <a:t> </a:t>
            </a:r>
          </a:p>
          <a:p>
            <a:endParaRPr lang="tr-TR" dirty="0"/>
          </a:p>
          <a:p>
            <a:r>
              <a:rPr lang="tr-TR" sz="1800" b="0" i="0" dirty="0">
                <a:solidFill>
                  <a:srgbClr val="000000"/>
                </a:solidFill>
                <a:effectLst/>
                <a:latin typeface="Times New Roman" panose="02020603050405020304" pitchFamily="18" charset="0"/>
              </a:rPr>
              <a:t>şeklinde gösterilir</a:t>
            </a:r>
          </a:p>
          <a:p>
            <a:endParaRPr lang="tr-TR" sz="1800" b="0"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2. Bakışımsız Bağıntılar</a:t>
            </a:r>
          </a:p>
          <a:p>
            <a:pPr algn="just"/>
            <a:r>
              <a:rPr lang="tr-TR" sz="1800" b="0" i="0" dirty="0">
                <a:solidFill>
                  <a:srgbClr val="000000"/>
                </a:solidFill>
                <a:effectLst/>
                <a:latin typeface="Times New Roman" panose="02020603050405020304" pitchFamily="18" charset="0"/>
              </a:rPr>
              <a:t>İki şey arasındaki bir bağıntı, bu şeylerin birbirleriyle karşılıklı olarak kurabildikleri bir bağıntı değilse </a:t>
            </a:r>
            <a:r>
              <a:rPr lang="tr-TR" sz="1800" b="1" i="0" dirty="0">
                <a:solidFill>
                  <a:srgbClr val="000000"/>
                </a:solidFill>
                <a:effectLst/>
                <a:latin typeface="Times New Roman" panose="02020603050405020304" pitchFamily="18" charset="0"/>
              </a:rPr>
              <a:t>bakışımsız bağıntı </a:t>
            </a:r>
            <a:r>
              <a:rPr lang="tr-TR" sz="1800" b="0" i="0" dirty="0">
                <a:solidFill>
                  <a:srgbClr val="000000"/>
                </a:solidFill>
                <a:effectLst/>
                <a:latin typeface="Times New Roman" panose="02020603050405020304" pitchFamily="18" charset="0"/>
              </a:rPr>
              <a:t>adını alır. Örneğin “Ahmet Ali’nin babasıdır” önermesindeki “babası olma” bağıntısı Ahmet ile Ali’nin yerleri değiştiğinde gerçeklenemediğinden bakışımsızdır ve</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Bxy</a:t>
            </a:r>
            <a:r>
              <a:rPr lang="tr-TR" sz="1800" b="1" i="0" dirty="0">
                <a:solidFill>
                  <a:srgbClr val="000000"/>
                </a:solidFill>
                <a:effectLst/>
                <a:latin typeface="Times New Roman" panose="02020603050405020304" pitchFamily="18" charset="0"/>
              </a:rPr>
              <a:t> → </a:t>
            </a:r>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Byx</a:t>
            </a:r>
            <a:r>
              <a:rPr lang="tr-TR" sz="1800" b="1" i="0" dirty="0">
                <a:solidFill>
                  <a:srgbClr val="000000"/>
                </a:solidFill>
                <a:effectLst/>
                <a:latin typeface="Times New Roman" panose="02020603050405020304" pitchFamily="18" charset="0"/>
              </a:rPr>
              <a:t>)</a:t>
            </a:r>
            <a:r>
              <a:rPr lang="tr-TR" dirty="0"/>
              <a:t> </a:t>
            </a:r>
            <a:br>
              <a:rPr lang="tr-TR" dirty="0"/>
            </a:br>
            <a:br>
              <a:rPr lang="tr-TR" dirty="0"/>
            </a:br>
            <a:br>
              <a:rPr lang="tr-TR" sz="2000" dirty="0"/>
            </a:br>
            <a:br>
              <a:rPr lang="tr-TR" sz="2000" dirty="0"/>
            </a:br>
            <a:br>
              <a:rPr lang="tr-TR" sz="2000" dirty="0"/>
            </a:br>
            <a:br>
              <a:rPr lang="tr-TR" dirty="0"/>
            </a:br>
            <a:endParaRPr lang="tr-TR" dirty="0"/>
          </a:p>
        </p:txBody>
      </p:sp>
    </p:spTree>
    <p:extLst>
      <p:ext uri="{BB962C8B-B14F-4D97-AF65-F5344CB8AC3E}">
        <p14:creationId xmlns:p14="http://schemas.microsoft.com/office/powerpoint/2010/main" val="1575552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FB5CF522-ECBE-4F18-0F18-9E2B8532DAB5}"/>
              </a:ext>
            </a:extLst>
          </p:cNvPr>
          <p:cNvSpPr txBox="1"/>
          <p:nvPr/>
        </p:nvSpPr>
        <p:spPr>
          <a:xfrm>
            <a:off x="960120" y="329184"/>
            <a:ext cx="9253728" cy="5632311"/>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şeklinde gösterilir.</a:t>
            </a:r>
          </a:p>
          <a:p>
            <a:endParaRPr lang="tr-TR" sz="1800" b="0"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3. Ne Bakışımlı Ne de Bakışımsız Bağıntılar</a:t>
            </a:r>
          </a:p>
          <a:p>
            <a:r>
              <a:rPr lang="tr-TR" sz="1800" b="0" i="0" dirty="0">
                <a:solidFill>
                  <a:srgbClr val="000000"/>
                </a:solidFill>
                <a:effectLst/>
                <a:latin typeface="Times New Roman" panose="02020603050405020304" pitchFamily="18" charset="0"/>
              </a:rPr>
              <a:t>İki şey arasındaki bir bağıntı, onun bakışımlı ya da bakışımsız olduğu konusunda kesin bir şey söylenemiyorsa </a:t>
            </a:r>
            <a:r>
              <a:rPr lang="tr-TR" sz="1800" b="1" i="0" dirty="0">
                <a:solidFill>
                  <a:srgbClr val="000000"/>
                </a:solidFill>
                <a:effectLst/>
                <a:latin typeface="Times New Roman" panose="02020603050405020304" pitchFamily="18" charset="0"/>
              </a:rPr>
              <a:t>ne bakışımlı ne de bakışımsız bağıntı </a:t>
            </a:r>
            <a:r>
              <a:rPr lang="tr-TR" sz="1800" b="0" i="0" dirty="0">
                <a:solidFill>
                  <a:srgbClr val="000000"/>
                </a:solidFill>
                <a:effectLst/>
                <a:latin typeface="Times New Roman" panose="02020603050405020304" pitchFamily="18" charset="0"/>
              </a:rPr>
              <a:t>adını alır.</a:t>
            </a:r>
            <a:r>
              <a:rPr lang="tr-TR" dirty="0"/>
              <a:t> </a:t>
            </a:r>
          </a:p>
          <a:p>
            <a:endParaRPr lang="tr-TR" dirty="0"/>
          </a:p>
          <a:p>
            <a:pPr marL="342900" indent="-342900">
              <a:buAutoNum type="alphaLcParenR"/>
            </a:pPr>
            <a:r>
              <a:rPr lang="tr-TR" sz="1800" b="1" i="0" dirty="0">
                <a:solidFill>
                  <a:srgbClr val="000000"/>
                </a:solidFill>
                <a:effectLst/>
                <a:latin typeface="Times New Roman" panose="02020603050405020304" pitchFamily="18" charset="0"/>
              </a:rPr>
              <a:t>Kısmî Bakışımlı Bağıntılar</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Herhangi bir bağıntının bakışımlı olması mümkün ama zorunlu değilse bu bağıntı </a:t>
            </a:r>
            <a:r>
              <a:rPr lang="tr-TR" sz="1800" b="1" i="0" dirty="0">
                <a:solidFill>
                  <a:srgbClr val="000000"/>
                </a:solidFill>
                <a:effectLst/>
                <a:latin typeface="Times New Roman" panose="02020603050405020304" pitchFamily="18" charset="0"/>
              </a:rPr>
              <a:t>kısmî bakışımlı bağıntı </a:t>
            </a:r>
            <a:r>
              <a:rPr lang="tr-TR" sz="1800" b="0" i="0" dirty="0">
                <a:solidFill>
                  <a:srgbClr val="000000"/>
                </a:solidFill>
                <a:effectLst/>
                <a:latin typeface="Times New Roman" panose="02020603050405020304" pitchFamily="18" charset="0"/>
              </a:rPr>
              <a:t>adını alır. Örneğin “Ali, Fatma’yı sever” önermesindeki “sevme” bağıntısı ilk bakışta bakışımlı gibi görünse de bir kişinin sevdiğince sevilmesi zorunlu olmadığından kısmî bakışımlı bir bağıntıdır. Kısmî bakışımlı bir bağıntı</a:t>
            </a:r>
          </a:p>
          <a:p>
            <a:pPr algn="just"/>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yBxy</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Byx</a:t>
            </a:r>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şeklinde gösterilir. Bu sembolik ifade, bakışımlı bağıntıların sembolik ifadesi </a:t>
            </a:r>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Bxy</a:t>
            </a:r>
            <a:r>
              <a:rPr lang="tr-TR" sz="1800" b="1" i="0" dirty="0">
                <a:solidFill>
                  <a:srgbClr val="000000"/>
                </a:solidFill>
                <a:effectLst/>
                <a:latin typeface="Times New Roman" panose="02020603050405020304" pitchFamily="18" charset="0"/>
              </a:rPr>
              <a:t> →</a:t>
            </a:r>
            <a:r>
              <a:rPr lang="tr-TR" sz="1800" b="1" i="0" dirty="0" err="1">
                <a:solidFill>
                  <a:srgbClr val="000000"/>
                </a:solidFill>
                <a:effectLst/>
                <a:latin typeface="Times New Roman" panose="02020603050405020304" pitchFamily="18" charset="0"/>
              </a:rPr>
              <a:t>Byx</a:t>
            </a:r>
            <a:r>
              <a:rPr lang="tr-TR" sz="1800" b="1" i="0" dirty="0">
                <a:solidFill>
                  <a:srgbClr val="000000"/>
                </a:solidFill>
                <a:effectLst/>
                <a:latin typeface="Times New Roman" panose="02020603050405020304" pitchFamily="18" charset="0"/>
              </a:rPr>
              <a:t>)</a:t>
            </a:r>
            <a:r>
              <a:rPr lang="tr-TR" sz="1800" b="0" i="0" dirty="0">
                <a:solidFill>
                  <a:srgbClr val="000000"/>
                </a:solidFill>
                <a:effectLst/>
                <a:latin typeface="Times New Roman" panose="02020603050405020304" pitchFamily="18" charset="0"/>
              </a:rPr>
              <a:t>’in çelişiğidir.</a:t>
            </a:r>
          </a:p>
          <a:p>
            <a:pPr algn="just"/>
            <a:r>
              <a:rPr lang="tr-TR" dirty="0"/>
              <a:t> </a:t>
            </a:r>
            <a:br>
              <a:rPr lang="tr-TR" dirty="0"/>
            </a:br>
            <a:br>
              <a:rPr lang="tr-TR" dirty="0"/>
            </a:br>
            <a:br>
              <a:rPr lang="tr-TR" dirty="0"/>
            </a:br>
            <a:br>
              <a:rPr lang="tr-TR" dirty="0"/>
            </a:br>
            <a:endParaRPr lang="tr-TR" dirty="0"/>
          </a:p>
        </p:txBody>
      </p:sp>
    </p:spTree>
    <p:extLst>
      <p:ext uri="{BB962C8B-B14F-4D97-AF65-F5344CB8AC3E}">
        <p14:creationId xmlns:p14="http://schemas.microsoft.com/office/powerpoint/2010/main" val="2044530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315A8E9-3DB5-A82B-1181-B29E957E755C}"/>
              </a:ext>
            </a:extLst>
          </p:cNvPr>
          <p:cNvSpPr txBox="1"/>
          <p:nvPr/>
        </p:nvSpPr>
        <p:spPr>
          <a:xfrm>
            <a:off x="478971" y="435429"/>
            <a:ext cx="10365813" cy="7571303"/>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b) Kısmî Bakışımsız Bağıntılar</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Herhangi bir bağıntının bakışımsız olması mümkün ama zorunlu değilse bu bağıntı </a:t>
            </a:r>
            <a:r>
              <a:rPr lang="tr-TR" sz="1800" b="1" i="0" dirty="0">
                <a:solidFill>
                  <a:srgbClr val="000000"/>
                </a:solidFill>
                <a:effectLst/>
                <a:latin typeface="Times New Roman" panose="02020603050405020304" pitchFamily="18" charset="0"/>
              </a:rPr>
              <a:t>kısmî bakışımsız bağıntı </a:t>
            </a:r>
            <a:r>
              <a:rPr lang="tr-TR" sz="1800" b="0" i="0" dirty="0">
                <a:solidFill>
                  <a:srgbClr val="000000"/>
                </a:solidFill>
                <a:effectLst/>
                <a:latin typeface="Times New Roman" panose="02020603050405020304" pitchFamily="18" charset="0"/>
              </a:rPr>
              <a:t>adını alır. Örneğin “Mehmet Ahmet’i dövdü” gibi bir önermedeki “dövme” bağıntısı genellikle bakışımsız bir bağıntıymış gibi değerlendirilir. Ancak sıklıkla karşılaşılmasa da bu bağıntının karşılıklı olarak gerçekleşmesi mümkündür, aynı olayda örneğin bir boks müsabakasında her iki kişi de birbirini dövebilir. Bu bağıntı</a:t>
            </a:r>
          </a:p>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yBxy</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Byx</a:t>
            </a:r>
            <a:r>
              <a:rPr lang="tr-TR" dirty="0"/>
              <a:t> </a:t>
            </a:r>
          </a:p>
          <a:p>
            <a:br>
              <a:rPr lang="tr-TR" dirty="0"/>
            </a:br>
            <a:r>
              <a:rPr lang="tr-TR" dirty="0"/>
              <a:t> </a:t>
            </a:r>
            <a:r>
              <a:rPr lang="tr-TR" sz="1800" b="0" i="0" dirty="0">
                <a:solidFill>
                  <a:srgbClr val="000000"/>
                </a:solidFill>
                <a:effectLst/>
                <a:latin typeface="Times New Roman" panose="02020603050405020304" pitchFamily="18" charset="0"/>
              </a:rPr>
              <a:t>şeklinde gösterilir. Bu sembolik ifade, bakışımsız bağıntıların sembolik ifadesi olan </a:t>
            </a:r>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a:t>
            </a:r>
            <a:r>
              <a:rPr lang="tr-TR" sz="1800" b="1" i="0" dirty="0">
                <a:solidFill>
                  <a:srgbClr val="000000"/>
                </a:solidFill>
                <a:effectLst/>
                <a:latin typeface="Times New Roman" panose="02020603050405020304" pitchFamily="18" charset="0"/>
              </a:rPr>
              <a:t> (</a:t>
            </a:r>
            <a:r>
              <a:rPr lang="tr-TR" sz="1800" b="1" i="0" dirty="0" err="1">
                <a:solidFill>
                  <a:srgbClr val="000000"/>
                </a:solidFill>
                <a:effectLst/>
                <a:latin typeface="Times New Roman" panose="02020603050405020304" pitchFamily="18" charset="0"/>
              </a:rPr>
              <a:t>Rxy</a:t>
            </a:r>
            <a:r>
              <a:rPr lang="tr-TR" sz="1800" b="1" i="0" dirty="0">
                <a:solidFill>
                  <a:srgbClr val="000000"/>
                </a:solidFill>
                <a:effectLst/>
                <a:latin typeface="Times New Roman" panose="02020603050405020304" pitchFamily="18" charset="0"/>
              </a:rPr>
              <a:t> → </a:t>
            </a:r>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Ryx</a:t>
            </a:r>
            <a:r>
              <a:rPr lang="tr-TR" sz="1800" b="1" i="0" dirty="0">
                <a:solidFill>
                  <a:srgbClr val="000000"/>
                </a:solidFill>
                <a:effectLst/>
                <a:latin typeface="Times New Roman" panose="02020603050405020304" pitchFamily="18" charset="0"/>
              </a:rPr>
              <a:t>)’in </a:t>
            </a:r>
            <a:r>
              <a:rPr lang="tr-TR" sz="1800" b="0" i="0" dirty="0">
                <a:solidFill>
                  <a:srgbClr val="000000"/>
                </a:solidFill>
                <a:effectLst/>
                <a:latin typeface="Times New Roman" panose="02020603050405020304" pitchFamily="18" charset="0"/>
              </a:rPr>
              <a:t>çelişiğidir.</a:t>
            </a:r>
          </a:p>
          <a:p>
            <a:endParaRPr lang="tr-TR" sz="1800" b="0"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9.2.3. Geçişlilik Grubu Bağıntıları</a:t>
            </a:r>
          </a:p>
          <a:p>
            <a:pPr marL="342900" indent="-342900">
              <a:buAutoNum type="arabicPeriod"/>
            </a:pPr>
            <a:r>
              <a:rPr lang="tr-TR" sz="1800" b="1" i="0" dirty="0">
                <a:solidFill>
                  <a:srgbClr val="000000"/>
                </a:solidFill>
                <a:effectLst/>
                <a:latin typeface="Times New Roman" panose="02020603050405020304" pitchFamily="18" charset="0"/>
              </a:rPr>
              <a:t>Geçişli Bağıntılar</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“B” </a:t>
            </a:r>
            <a:r>
              <a:rPr lang="tr-TR" sz="1800" b="0" i="0" dirty="0">
                <a:solidFill>
                  <a:srgbClr val="000000"/>
                </a:solidFill>
                <a:effectLst/>
                <a:latin typeface="Times New Roman" panose="02020603050405020304" pitchFamily="18" charset="0"/>
              </a:rPr>
              <a:t>ile gösterilen geçişli bağıntı, </a:t>
            </a:r>
            <a:r>
              <a:rPr lang="tr-TR" sz="1800" b="1" i="0" dirty="0">
                <a:solidFill>
                  <a:srgbClr val="000000"/>
                </a:solidFill>
                <a:effectLst/>
                <a:latin typeface="Times New Roman" panose="02020603050405020304" pitchFamily="18" charset="0"/>
              </a:rPr>
              <a:t>“x”, “y” </a:t>
            </a:r>
            <a:r>
              <a:rPr lang="tr-TR" sz="1800" b="0" i="0" dirty="0">
                <a:solidFill>
                  <a:srgbClr val="000000"/>
                </a:solidFill>
                <a:effectLst/>
                <a:latin typeface="Times New Roman" panose="02020603050405020304" pitchFamily="18" charset="0"/>
              </a:rPr>
              <a:t>ve </a:t>
            </a:r>
            <a:r>
              <a:rPr lang="tr-TR" sz="1800" b="1" i="0" dirty="0">
                <a:solidFill>
                  <a:srgbClr val="000000"/>
                </a:solidFill>
                <a:effectLst/>
                <a:latin typeface="Times New Roman" panose="02020603050405020304" pitchFamily="18" charset="0"/>
              </a:rPr>
              <a:t>“z” </a:t>
            </a:r>
            <a:r>
              <a:rPr lang="tr-TR" sz="1800" b="0" i="0" dirty="0">
                <a:solidFill>
                  <a:srgbClr val="000000"/>
                </a:solidFill>
                <a:effectLst/>
                <a:latin typeface="Times New Roman" panose="02020603050405020304" pitchFamily="18" charset="0"/>
              </a:rPr>
              <a:t>gibi üç şey arasında </a:t>
            </a:r>
            <a:r>
              <a:rPr lang="tr-TR" sz="1800" b="1" i="0" dirty="0" err="1">
                <a:solidFill>
                  <a:srgbClr val="000000"/>
                </a:solidFill>
                <a:effectLst/>
                <a:latin typeface="Times New Roman" panose="02020603050405020304" pitchFamily="18" charset="0"/>
              </a:rPr>
              <a:t>Bxy</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ve </a:t>
            </a:r>
            <a:r>
              <a:rPr lang="tr-TR" sz="1800" b="1" i="0" dirty="0" err="1">
                <a:solidFill>
                  <a:srgbClr val="000000"/>
                </a:solidFill>
                <a:effectLst/>
                <a:latin typeface="Times New Roman" panose="02020603050405020304" pitchFamily="18" charset="0"/>
              </a:rPr>
              <a:t>Byz</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şartını gerçekleştiren bir bağıntıdır ve bu bağıntı daima </a:t>
            </a:r>
            <a:r>
              <a:rPr lang="tr-TR" sz="1800" b="1" i="0" dirty="0" err="1">
                <a:solidFill>
                  <a:srgbClr val="000000"/>
                </a:solidFill>
                <a:effectLst/>
                <a:latin typeface="Times New Roman" panose="02020603050405020304" pitchFamily="18" charset="0"/>
              </a:rPr>
              <a:t>Bxz</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bağıntısını üstü örtük biçimde ifade eder. Örneğin “aynı sırada olma” bağıntısı geçişli bir bağıntıdır. “Ali, Ayşe ile aynı sıradadır” ile “Ayşe, Mehmet ile aynı sıradadır” önermeleri aynı anda “doğru” olduğunda bu durum içrek olarak “Ali, Mehmet ile aynı sıradadır” önermesini de doğrulamaktadır. Geçişli bir bağıntı</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z</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Bxy</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Byz</a:t>
            </a:r>
            <a:r>
              <a:rPr lang="tr-TR" sz="1800" b="1" i="0" dirty="0">
                <a:solidFill>
                  <a:srgbClr val="000000"/>
                </a:solidFill>
                <a:effectLst/>
                <a:latin typeface="Times New Roman" panose="02020603050405020304" pitchFamily="18" charset="0"/>
              </a:rPr>
              <a:t>) → </a:t>
            </a:r>
            <a:r>
              <a:rPr lang="tr-TR" sz="1800" b="1" i="0" dirty="0" err="1">
                <a:solidFill>
                  <a:srgbClr val="000000"/>
                </a:solidFill>
                <a:effectLst/>
                <a:latin typeface="Times New Roman" panose="02020603050405020304" pitchFamily="18" charset="0"/>
              </a:rPr>
              <a:t>Bxz</a:t>
            </a:r>
            <a:r>
              <a:rPr lang="tr-TR" sz="1800" b="1"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şeklinde gösterilir.</a:t>
            </a:r>
            <a:r>
              <a:rPr lang="tr-TR" dirty="0"/>
              <a:t> </a:t>
            </a:r>
            <a:br>
              <a:rPr lang="tr-TR" dirty="0"/>
            </a:br>
            <a:endParaRPr lang="tr-TR" sz="1800" b="0" i="0" dirty="0">
              <a:solidFill>
                <a:srgbClr val="000000"/>
              </a:solidFill>
              <a:effectLst/>
              <a:latin typeface="Times New Roman" panose="02020603050405020304" pitchFamily="18" charset="0"/>
            </a:endParaRPr>
          </a:p>
          <a:p>
            <a:pPr algn="just"/>
            <a:r>
              <a:rPr lang="tr-TR" dirty="0"/>
              <a:t> </a:t>
            </a:r>
            <a:br>
              <a:rPr lang="tr-TR" dirty="0"/>
            </a:br>
            <a:br>
              <a:rPr lang="tr-TR" dirty="0"/>
            </a:br>
            <a:endParaRPr lang="tr-TR" dirty="0"/>
          </a:p>
        </p:txBody>
      </p:sp>
    </p:spTree>
    <p:extLst>
      <p:ext uri="{BB962C8B-B14F-4D97-AF65-F5344CB8AC3E}">
        <p14:creationId xmlns:p14="http://schemas.microsoft.com/office/powerpoint/2010/main" val="987312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AB8FFF2D-877B-41C6-E829-CBD0ABAA45AD}"/>
              </a:ext>
            </a:extLst>
          </p:cNvPr>
          <p:cNvSpPr txBox="1"/>
          <p:nvPr/>
        </p:nvSpPr>
        <p:spPr>
          <a:xfrm>
            <a:off x="813816" y="448056"/>
            <a:ext cx="9820656" cy="7294305"/>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2. Geçişsiz Bağıntılar</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Herhangi bir konuşma evreninde en az üç şey arasındaki bağıntı, bu elemanlar arasında geçişliliği hiçbir şekilde sağlayamıyorsa </a:t>
            </a:r>
            <a:r>
              <a:rPr lang="tr-TR" sz="1800" b="1" i="0" dirty="0">
                <a:solidFill>
                  <a:srgbClr val="000000"/>
                </a:solidFill>
                <a:effectLst/>
                <a:latin typeface="Times New Roman" panose="02020603050405020304" pitchFamily="18" charset="0"/>
              </a:rPr>
              <a:t>geçişsiz bağıntı </a:t>
            </a:r>
            <a:r>
              <a:rPr lang="tr-TR" sz="1800" b="0" i="0" dirty="0">
                <a:solidFill>
                  <a:srgbClr val="000000"/>
                </a:solidFill>
                <a:effectLst/>
                <a:latin typeface="Times New Roman" panose="02020603050405020304" pitchFamily="18" charset="0"/>
              </a:rPr>
              <a:t>adını alır. Örneğin “Mehmet Ali'nin dayısıdır” ve “Ali, Ahmet'in dayısıdır” önermelerinin doğru olması “Mehmet, Ahmet’in dayısıdır” gibi bir önermeyi doğrulamaz. Buna nedenle “dayısı olma” bağıntısı geçişsiz bir bağıntıdır ve</a:t>
            </a:r>
          </a:p>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z</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Bxy</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Byz</a:t>
            </a:r>
            <a:r>
              <a:rPr lang="tr-TR" sz="1800" b="1" i="0" dirty="0">
                <a:solidFill>
                  <a:srgbClr val="000000"/>
                </a:solidFill>
                <a:effectLst/>
                <a:latin typeface="Times New Roman" panose="02020603050405020304" pitchFamily="18" charset="0"/>
              </a:rPr>
              <a:t>) → </a:t>
            </a:r>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Bxz</a:t>
            </a:r>
            <a:r>
              <a:rPr lang="tr-TR" sz="1800" b="1" i="0" dirty="0">
                <a:solidFill>
                  <a:srgbClr val="000000"/>
                </a:solidFill>
                <a:effectLst/>
                <a:latin typeface="Times New Roman" panose="02020603050405020304" pitchFamily="18" charset="0"/>
              </a:rPr>
              <a:t>)]</a:t>
            </a: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 gösterilir.</a:t>
            </a:r>
            <a:r>
              <a:rPr lang="tr-TR" dirty="0"/>
              <a:t> </a:t>
            </a:r>
          </a:p>
          <a:p>
            <a:endParaRPr lang="tr-TR" dirty="0"/>
          </a:p>
          <a:p>
            <a:r>
              <a:rPr lang="tr-TR" sz="1800" b="1" i="0" dirty="0">
                <a:solidFill>
                  <a:srgbClr val="000000"/>
                </a:solidFill>
                <a:effectLst/>
                <a:latin typeface="Times New Roman" panose="02020603050405020304" pitchFamily="18" charset="0"/>
              </a:rPr>
              <a:t>3. Ne Geçişli Ne de Geçişsiz Bağıntılar</a:t>
            </a:r>
          </a:p>
          <a:p>
            <a:endParaRPr lang="tr-TR" sz="1800" b="1" i="0" dirty="0">
              <a:solidFill>
                <a:srgbClr val="000000"/>
              </a:solidFill>
              <a:effectLst/>
              <a:latin typeface="Times New Roman" panose="02020603050405020304" pitchFamily="18" charset="0"/>
            </a:endParaRPr>
          </a:p>
          <a:p>
            <a:pPr algn="just"/>
            <a:r>
              <a:rPr lang="tr-TR" sz="1800" b="0" i="0" dirty="0" err="1">
                <a:solidFill>
                  <a:srgbClr val="000000"/>
                </a:solidFill>
                <a:effectLst/>
                <a:latin typeface="Times New Roman" panose="02020603050405020304" pitchFamily="18" charset="0"/>
              </a:rPr>
              <a:t>Langer’e</a:t>
            </a:r>
            <a:r>
              <a:rPr lang="tr-TR" sz="1800" b="0" i="0" dirty="0">
                <a:solidFill>
                  <a:srgbClr val="000000"/>
                </a:solidFill>
                <a:effectLst/>
                <a:latin typeface="Times New Roman" panose="02020603050405020304" pitchFamily="18" charset="0"/>
              </a:rPr>
              <a:t> göre, geçişlilik özelliği taşımayan bir bağıntı mümkün ama zorunlu değilse </a:t>
            </a:r>
            <a:r>
              <a:rPr lang="tr-TR" sz="1800" b="1" i="0" dirty="0">
                <a:solidFill>
                  <a:srgbClr val="000000"/>
                </a:solidFill>
                <a:effectLst/>
                <a:latin typeface="Times New Roman" panose="02020603050405020304" pitchFamily="18" charset="0"/>
              </a:rPr>
              <a:t>ne geçişli ne de geçişsiz </a:t>
            </a:r>
            <a:r>
              <a:rPr lang="tr-TR" sz="1800" b="0" i="0" dirty="0">
                <a:solidFill>
                  <a:srgbClr val="000000"/>
                </a:solidFill>
                <a:effectLst/>
                <a:latin typeface="Times New Roman" panose="02020603050405020304" pitchFamily="18" charset="0"/>
              </a:rPr>
              <a:t>bağıntı adını alır. Bu tür bağıntılar, kısmî geçişli ve kısmî geçişsiz ayrımına da tâbi tutulabilir ancak bu ayrım yansıma ve bakışım özelliklerindeki kadar açık değildir.</a:t>
            </a:r>
          </a:p>
          <a:p>
            <a:endParaRPr lang="tr-TR" sz="1800" b="0"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a) Kısmî Geçişli Bağıntılar</a:t>
            </a:r>
          </a:p>
          <a:p>
            <a:pPr algn="just"/>
            <a:r>
              <a:rPr lang="tr-TR" sz="1800" b="0" i="0" dirty="0">
                <a:solidFill>
                  <a:srgbClr val="000000"/>
                </a:solidFill>
                <a:effectLst/>
                <a:latin typeface="Times New Roman" panose="02020603050405020304" pitchFamily="18" charset="0"/>
              </a:rPr>
              <a:t>Geçişli olduğu düşünülen bir bağıntı, aslında ilgili tüm bireyler için gerçeklenemiyorsa </a:t>
            </a:r>
            <a:r>
              <a:rPr lang="tr-TR" sz="1800" b="1" i="0" dirty="0">
                <a:solidFill>
                  <a:srgbClr val="000000"/>
                </a:solidFill>
                <a:effectLst/>
                <a:latin typeface="Times New Roman" panose="02020603050405020304" pitchFamily="18" charset="0"/>
              </a:rPr>
              <a:t>kısmî geçişli bağıntı </a:t>
            </a:r>
            <a:r>
              <a:rPr lang="tr-TR" sz="1800" b="0" i="0" dirty="0">
                <a:solidFill>
                  <a:srgbClr val="000000"/>
                </a:solidFill>
                <a:effectLst/>
                <a:latin typeface="Times New Roman" panose="02020603050405020304" pitchFamily="18" charset="0"/>
              </a:rPr>
              <a:t>adını alır. Örneğin “Ali, Ayşe'yi sever” ile “Ayşe Fatma'yı sever” önermelerinin doğru olmasının, bir kişinin, sevdiğinin sevdiğini seveceği kabulüyle “Ali Fatma'yı sever" önermesini de doğruladığı yani “sevme” bağıntısının geçişli olduğu düşünülebilir. Kısmi geçişli bir bağıntı</a:t>
            </a:r>
          </a:p>
          <a:p>
            <a:pPr algn="just"/>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4276324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25304FA-CA49-C660-60E7-BAB14F2D5143}"/>
              </a:ext>
            </a:extLst>
          </p:cNvPr>
          <p:cNvSpPr txBox="1"/>
          <p:nvPr/>
        </p:nvSpPr>
        <p:spPr>
          <a:xfrm>
            <a:off x="704088" y="667512"/>
            <a:ext cx="9829800" cy="6463308"/>
          </a:xfrm>
          <a:prstGeom prst="rect">
            <a:avLst/>
          </a:prstGeom>
          <a:noFill/>
        </p:spPr>
        <p:txBody>
          <a:bodyPr wrap="square">
            <a:spAutoFit/>
          </a:bodyPr>
          <a:lstStyle/>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z</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Bxy</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Byz</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Bxz</a:t>
            </a:r>
            <a:r>
              <a:rPr lang="tr-TR" sz="1800" b="1" i="0" dirty="0">
                <a:solidFill>
                  <a:srgbClr val="000000"/>
                </a:solidFill>
                <a:effectLst/>
                <a:latin typeface="Times New Roman" panose="02020603050405020304" pitchFamily="18" charset="0"/>
              </a:rPr>
              <a:t>)]</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şeklinde gösterilebilir. Bu ifade geçişli bağıntıların gösterimi olan </a:t>
            </a:r>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z</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Bxy</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Byz</a:t>
            </a:r>
            <a:r>
              <a:rPr lang="tr-TR" sz="1800" b="1" i="0" dirty="0">
                <a:solidFill>
                  <a:srgbClr val="000000"/>
                </a:solidFill>
                <a:effectLst/>
                <a:latin typeface="Times New Roman" panose="02020603050405020304" pitchFamily="18" charset="0"/>
              </a:rPr>
              <a:t>) → </a:t>
            </a:r>
            <a:r>
              <a:rPr lang="tr-TR" sz="1800" b="1" i="0" dirty="0" err="1">
                <a:solidFill>
                  <a:srgbClr val="000000"/>
                </a:solidFill>
                <a:effectLst/>
                <a:latin typeface="Times New Roman" panose="02020603050405020304" pitchFamily="18" charset="0"/>
              </a:rPr>
              <a:t>Bxz</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ifadesinin çelişiğidir.</a:t>
            </a:r>
          </a:p>
          <a:p>
            <a:endParaRPr lang="tr-TR" sz="1800" b="0"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b) Kısmî Geçişsiz Bağıntılar</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Geçişsiz gibi görünen bir bağıntının geçişli olması, en azından özel bir durum için bile mümkünse bu bağıntı </a:t>
            </a:r>
            <a:r>
              <a:rPr lang="tr-TR" sz="1800" b="1" i="0" dirty="0">
                <a:solidFill>
                  <a:srgbClr val="000000"/>
                </a:solidFill>
                <a:effectLst/>
                <a:latin typeface="Times New Roman" panose="02020603050405020304" pitchFamily="18" charset="0"/>
              </a:rPr>
              <a:t>kısmî geçişsiz bağıntı </a:t>
            </a:r>
            <a:r>
              <a:rPr lang="tr-TR" sz="1800" b="0" i="0" dirty="0">
                <a:solidFill>
                  <a:srgbClr val="000000"/>
                </a:solidFill>
                <a:effectLst/>
                <a:latin typeface="Times New Roman" panose="02020603050405020304" pitchFamily="18" charset="0"/>
              </a:rPr>
              <a:t>adını alır. Örneğin “Masa sandalyeden beş metre ötededir” bağıntısıyla “Sandalye sehpadan beş metre ötededir” önermelerinin doğruluğunun “Masa sehpadan beş metre ötededir” önermesini doğrulaması ya da yanlışlaması bu üç nesnenin konumlarına bağlıdır. Eğer bu nesneler bir doğru üzerinde sıralanıyorlarsa Masa sehpadan on metre ötede olacaktır. Eğer bu nesneler konumları itibariyle eşkenar bir üçgen oluşturuyorlarsa “Masa sehpadan beş metre ötededir” önermesi doğrulanacaktır. Bu nedenle “Beş metre ötede olma” gibi bağıntılar kısmî geçişsiz olarak adlandırılırlar ve</a:t>
            </a:r>
            <a:r>
              <a:rPr lang="tr-TR" dirty="0"/>
              <a:t> </a:t>
            </a:r>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z</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Bxy</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Byz</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Bxz</a:t>
            </a:r>
            <a:r>
              <a:rPr lang="tr-TR" sz="1800" b="1" i="0" dirty="0">
                <a:solidFill>
                  <a:srgbClr val="000000"/>
                </a:solidFill>
                <a:effectLst/>
                <a:latin typeface="Times New Roman" panose="02020603050405020304" pitchFamily="18" charset="0"/>
              </a:rPr>
              <a:t>)</a:t>
            </a: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 gösterilirler. Bu ifade geçişsiz bağıntıların gösterimi olan </a:t>
            </a:r>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z</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Bxy</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Byz</a:t>
            </a:r>
            <a:r>
              <a:rPr lang="tr-TR" sz="1800" b="1" i="0" dirty="0">
                <a:solidFill>
                  <a:srgbClr val="000000"/>
                </a:solidFill>
                <a:effectLst/>
                <a:latin typeface="Times New Roman" panose="02020603050405020304" pitchFamily="18" charset="0"/>
              </a:rPr>
              <a:t>) → </a:t>
            </a:r>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Bxz</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ifadesinin çelişiğidir.</a:t>
            </a:r>
            <a:r>
              <a:rPr lang="tr-TR" dirty="0"/>
              <a:t> </a:t>
            </a:r>
            <a:br>
              <a:rPr lang="tr-TR" dirty="0"/>
            </a:br>
            <a:br>
              <a:rPr lang="tr-TR" dirty="0"/>
            </a:br>
            <a:br>
              <a:rPr lang="tr-TR" dirty="0"/>
            </a:br>
            <a:br>
              <a:rPr lang="tr-TR" dirty="0"/>
            </a:br>
            <a:endParaRPr lang="tr-TR" dirty="0"/>
          </a:p>
        </p:txBody>
      </p:sp>
    </p:spTree>
    <p:extLst>
      <p:ext uri="{BB962C8B-B14F-4D97-AF65-F5344CB8AC3E}">
        <p14:creationId xmlns:p14="http://schemas.microsoft.com/office/powerpoint/2010/main" val="3494430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192EE99-A507-9BFD-4A78-26E2A9438294}"/>
              </a:ext>
            </a:extLst>
          </p:cNvPr>
          <p:cNvSpPr txBox="1"/>
          <p:nvPr/>
        </p:nvSpPr>
        <p:spPr>
          <a:xfrm>
            <a:off x="1161288" y="612648"/>
            <a:ext cx="7980426" cy="1477328"/>
          </a:xfrm>
          <a:prstGeom prst="rect">
            <a:avLst/>
          </a:prstGeom>
          <a:noFill/>
        </p:spPr>
        <p:txBody>
          <a:bodyPr wrap="square">
            <a:spAutoFit/>
          </a:bodyPr>
          <a:lstStyle/>
          <a:p>
            <a:br>
              <a:rPr lang="tr-TR" dirty="0"/>
            </a:br>
            <a:endParaRPr lang="tr-TR" dirty="0"/>
          </a:p>
          <a:p>
            <a:r>
              <a:rPr lang="tr-TR" dirty="0"/>
              <a:t> </a:t>
            </a:r>
          </a:p>
          <a:p>
            <a:r>
              <a:rPr lang="tr-TR" dirty="0"/>
              <a:t>                                                          </a:t>
            </a:r>
            <a:br>
              <a:rPr lang="tr-TR" dirty="0"/>
            </a:br>
            <a:endParaRPr lang="tr-TR" dirty="0"/>
          </a:p>
        </p:txBody>
      </p:sp>
      <p:graphicFrame>
        <p:nvGraphicFramePr>
          <p:cNvPr id="6" name="Tablo 5">
            <a:extLst>
              <a:ext uri="{FF2B5EF4-FFF2-40B4-BE49-F238E27FC236}">
                <a16:creationId xmlns:a16="http://schemas.microsoft.com/office/drawing/2014/main" id="{02E79283-0EC6-71CA-6A17-8C6A1B647816}"/>
              </a:ext>
            </a:extLst>
          </p:cNvPr>
          <p:cNvGraphicFramePr>
            <a:graphicFrameLocks noGrp="1"/>
          </p:cNvGraphicFramePr>
          <p:nvPr>
            <p:extLst>
              <p:ext uri="{D42A27DB-BD31-4B8C-83A1-F6EECF244321}">
                <p14:modId xmlns:p14="http://schemas.microsoft.com/office/powerpoint/2010/main" val="2438970804"/>
              </p:ext>
            </p:extLst>
          </p:nvPr>
        </p:nvGraphicFramePr>
        <p:xfrm>
          <a:off x="603504" y="711232"/>
          <a:ext cx="9985248" cy="3657600"/>
        </p:xfrm>
        <a:graphic>
          <a:graphicData uri="http://schemas.openxmlformats.org/drawingml/2006/table">
            <a:tbl>
              <a:tblPr/>
              <a:tblGrid>
                <a:gridCol w="1320233">
                  <a:extLst>
                    <a:ext uri="{9D8B030D-6E8A-4147-A177-3AD203B41FA5}">
                      <a16:colId xmlns:a16="http://schemas.microsoft.com/office/drawing/2014/main" val="827531891"/>
                    </a:ext>
                  </a:extLst>
                </a:gridCol>
                <a:gridCol w="8665015">
                  <a:extLst>
                    <a:ext uri="{9D8B030D-6E8A-4147-A177-3AD203B41FA5}">
                      <a16:colId xmlns:a16="http://schemas.microsoft.com/office/drawing/2014/main" val="1741103494"/>
                    </a:ext>
                  </a:extLst>
                </a:gridCol>
              </a:tblGrid>
              <a:tr h="1126712">
                <a:tc>
                  <a:txBody>
                    <a:bodyPr/>
                    <a:lstStyle/>
                    <a:p>
                      <a:r>
                        <a:rPr lang="tr-TR" sz="1200" b="0" i="0" dirty="0">
                          <a:solidFill>
                            <a:srgbClr val="000000"/>
                          </a:solidFill>
                          <a:effectLst/>
                          <a:latin typeface="Times New Roman" panose="02020603050405020304" pitchFamily="18" charset="0"/>
                        </a:rPr>
                        <a:t>1. </a:t>
                      </a:r>
                      <a:endParaRPr lang="tr-TR" dirty="0">
                        <a:effectLst/>
                      </a:endParaRPr>
                    </a:p>
                  </a:txBody>
                  <a:tcPr anchor="ctr">
                    <a:lnL>
                      <a:noFill/>
                    </a:lnL>
                    <a:lnR>
                      <a:noFill/>
                    </a:lnR>
                    <a:lnT>
                      <a:noFill/>
                    </a:lnT>
                    <a:lnB>
                      <a:noFill/>
                    </a:lnB>
                    <a:noFill/>
                  </a:tcPr>
                </a:tc>
                <a:tc>
                  <a:txBody>
                    <a:bodyPr/>
                    <a:lstStyle/>
                    <a:p>
                      <a:pPr marL="0" indent="0">
                        <a:buNone/>
                      </a:pPr>
                      <a:r>
                        <a:rPr lang="tr-TR" sz="1800" b="1" i="0" kern="1200" dirty="0">
                          <a:solidFill>
                            <a:schemeClr val="tx1"/>
                          </a:solidFill>
                          <a:effectLst/>
                          <a:latin typeface="+mn-lt"/>
                          <a:ea typeface="+mn-ea"/>
                          <a:cs typeface="+mn-cs"/>
                        </a:rPr>
                        <a:t>Bölüm Soruları</a:t>
                      </a:r>
                      <a:r>
                        <a:rPr lang="tr-TR" dirty="0"/>
                        <a:t> </a:t>
                      </a:r>
                      <a:br>
                        <a:rPr lang="tr-TR" dirty="0"/>
                      </a:br>
                      <a:endParaRPr lang="tr-TR" sz="1800" b="0" i="0" dirty="0">
                        <a:solidFill>
                          <a:srgbClr val="000000"/>
                        </a:solidFill>
                        <a:effectLst/>
                        <a:latin typeface="Times New Roman" panose="02020603050405020304" pitchFamily="18" charset="0"/>
                      </a:endParaRPr>
                    </a:p>
                    <a:p>
                      <a:pPr marL="0" indent="0">
                        <a:buNone/>
                      </a:pPr>
                      <a:endParaRPr lang="tr-TR" sz="1800" b="0" i="0" dirty="0">
                        <a:solidFill>
                          <a:srgbClr val="000000"/>
                        </a:solidFill>
                        <a:effectLst/>
                        <a:latin typeface="Times New Roman" panose="02020603050405020304" pitchFamily="18" charset="0"/>
                      </a:endParaRPr>
                    </a:p>
                    <a:p>
                      <a:pPr marL="0" indent="0">
                        <a:buNone/>
                      </a:pPr>
                      <a:r>
                        <a:rPr lang="tr-TR" sz="1800" b="0" i="0" dirty="0">
                          <a:solidFill>
                            <a:srgbClr val="000000"/>
                          </a:solidFill>
                          <a:effectLst/>
                          <a:latin typeface="Times New Roman" panose="02020603050405020304" pitchFamily="18" charset="0"/>
                        </a:rPr>
                        <a:t>1. Basit, bileşik ve bağıntı bildiren önermelerle ilgili aşağıdakilerden hangisi  yanlıştır?</a:t>
                      </a:r>
                    </a:p>
                    <a:p>
                      <a:pPr marL="0" indent="0">
                        <a:buNone/>
                      </a:pPr>
                      <a:endParaRPr lang="tr-TR" sz="1800" b="0" i="0" dirty="0">
                        <a:solidFill>
                          <a:srgbClr val="000000"/>
                        </a:solidFill>
                        <a:effectLst/>
                        <a:latin typeface="Times New Roman" panose="02020603050405020304" pitchFamily="18" charset="0"/>
                      </a:endParaRPr>
                    </a:p>
                    <a:p>
                      <a:r>
                        <a:rPr lang="tr-TR" sz="1800" b="0" i="0" kern="1200" dirty="0">
                          <a:solidFill>
                            <a:schemeClr val="tx1"/>
                          </a:solidFill>
                          <a:effectLst/>
                          <a:latin typeface="+mn-lt"/>
                          <a:ea typeface="+mn-ea"/>
                          <a:cs typeface="+mn-cs"/>
                        </a:rPr>
                        <a:t>a) Basit önerme, bir özne ve bir yüklemden meydana gelen önermedir.</a:t>
                      </a:r>
                    </a:p>
                    <a:p>
                      <a:r>
                        <a:rPr lang="tr-TR" sz="1800" b="0" i="0" kern="1200" dirty="0">
                          <a:solidFill>
                            <a:schemeClr val="tx1"/>
                          </a:solidFill>
                          <a:effectLst/>
                          <a:latin typeface="+mn-lt"/>
                          <a:ea typeface="+mn-ea"/>
                          <a:cs typeface="+mn-cs"/>
                        </a:rPr>
                        <a:t>b) Bileşik önermelerin özelliği birden çok özne veya yüklem ihtiva etmesidir.</a:t>
                      </a:r>
                    </a:p>
                    <a:p>
                      <a:r>
                        <a:rPr lang="tr-TR" sz="1800" b="0" i="0" kern="1200" dirty="0">
                          <a:solidFill>
                            <a:schemeClr val="tx1"/>
                          </a:solidFill>
                          <a:effectLst/>
                          <a:latin typeface="+mn-lt"/>
                          <a:ea typeface="+mn-ea"/>
                          <a:cs typeface="+mn-cs"/>
                        </a:rPr>
                        <a:t>c) Bağıntı bildiren önermelerin gramatik özellikleri, onları basit önerme gibi yorumlamamıza olanak verecek gibi görünmektedir.</a:t>
                      </a:r>
                    </a:p>
                    <a:p>
                      <a:r>
                        <a:rPr lang="tr-TR" sz="1800" b="0" i="0" kern="1200" dirty="0">
                          <a:solidFill>
                            <a:schemeClr val="tx1"/>
                          </a:solidFill>
                          <a:effectLst/>
                          <a:latin typeface="+mn-lt"/>
                          <a:ea typeface="+mn-ea"/>
                          <a:cs typeface="+mn-cs"/>
                        </a:rPr>
                        <a:t>d) Bağıntı bildiren önermelerin yüklemi, iki veya daha fazla özne arasında bir bağıntı bildirir.</a:t>
                      </a:r>
                    </a:p>
                    <a:p>
                      <a:r>
                        <a:rPr lang="tr-TR" sz="1800" b="0" i="0" kern="1200" dirty="0">
                          <a:solidFill>
                            <a:schemeClr val="tx1"/>
                          </a:solidFill>
                          <a:effectLst/>
                          <a:latin typeface="+mn-lt"/>
                          <a:ea typeface="+mn-ea"/>
                          <a:cs typeface="+mn-cs"/>
                        </a:rPr>
                        <a:t>e) Basit önermeler, bileşik ve bağıntı bildiren önermelerin bir araya gelmesiyle oluşur.</a:t>
                      </a:r>
                      <a:r>
                        <a:rPr lang="tr-TR" dirty="0"/>
                        <a:t> </a:t>
                      </a:r>
                      <a:br>
                        <a:rPr lang="tr-TR" dirty="0"/>
                      </a:br>
                      <a:endParaRPr lang="tr-TR" dirty="0">
                        <a:effectLst/>
                      </a:endParaRPr>
                    </a:p>
                  </a:txBody>
                  <a:tcPr anchor="ctr">
                    <a:lnL>
                      <a:noFill/>
                    </a:lnL>
                    <a:lnR>
                      <a:noFill/>
                    </a:lnR>
                    <a:lnT>
                      <a:noFill/>
                    </a:lnT>
                    <a:lnB>
                      <a:noFill/>
                    </a:lnB>
                    <a:noFill/>
                  </a:tcPr>
                </a:tc>
                <a:extLst>
                  <a:ext uri="{0D108BD9-81ED-4DB2-BD59-A6C34878D82A}">
                    <a16:rowId xmlns:a16="http://schemas.microsoft.com/office/drawing/2014/main" val="3159803138"/>
                  </a:ext>
                </a:extLst>
              </a:tr>
            </a:tbl>
          </a:graphicData>
        </a:graphic>
      </p:graphicFrame>
    </p:spTree>
    <p:extLst>
      <p:ext uri="{BB962C8B-B14F-4D97-AF65-F5344CB8AC3E}">
        <p14:creationId xmlns:p14="http://schemas.microsoft.com/office/powerpoint/2010/main" val="215837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40CE270-3C0D-DAD1-CE71-6BA0B3AAAD34}"/>
              </a:ext>
            </a:extLst>
          </p:cNvPr>
          <p:cNvSpPr txBox="1"/>
          <p:nvPr/>
        </p:nvSpPr>
        <p:spPr>
          <a:xfrm>
            <a:off x="1225296" y="786384"/>
            <a:ext cx="10195560" cy="923330"/>
          </a:xfrm>
          <a:prstGeom prst="rect">
            <a:avLst/>
          </a:prstGeom>
          <a:noFill/>
        </p:spPr>
        <p:txBody>
          <a:bodyPr wrap="square">
            <a:spAutoFit/>
          </a:bodyPr>
          <a:lstStyle/>
          <a:p>
            <a:pPr algn="ctr"/>
            <a:r>
              <a:rPr lang="tr-TR" sz="1800" b="1" i="0" dirty="0">
                <a:solidFill>
                  <a:srgbClr val="000000"/>
                </a:solidFill>
                <a:effectLst/>
                <a:latin typeface="Times New Roman" panose="02020603050405020304" pitchFamily="18" charset="0"/>
              </a:rPr>
              <a:t>BAĞINTILAR MANTIĞI</a:t>
            </a:r>
            <a:r>
              <a:rPr lang="tr-TR" dirty="0"/>
              <a:t> </a:t>
            </a:r>
            <a:br>
              <a:rPr lang="tr-TR" dirty="0"/>
            </a:br>
            <a:br>
              <a:rPr lang="tr-TR" dirty="0"/>
            </a:br>
            <a:endParaRPr lang="tr-TR" dirty="0"/>
          </a:p>
        </p:txBody>
      </p:sp>
      <p:sp>
        <p:nvSpPr>
          <p:cNvPr id="7" name="Metin kutusu 6">
            <a:extLst>
              <a:ext uri="{FF2B5EF4-FFF2-40B4-BE49-F238E27FC236}">
                <a16:creationId xmlns:a16="http://schemas.microsoft.com/office/drawing/2014/main" id="{777EB7E0-45A6-198A-C7B2-B9EC96E808B3}"/>
              </a:ext>
            </a:extLst>
          </p:cNvPr>
          <p:cNvSpPr txBox="1"/>
          <p:nvPr/>
        </p:nvSpPr>
        <p:spPr>
          <a:xfrm>
            <a:off x="1143000" y="1636776"/>
            <a:ext cx="10030968" cy="3970318"/>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Giriş</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Geleneksel mantığa göre önermeler özne, yüklem ve bunlar arasındaki niteliksel ve niceliksel ilişkilerden oluşur, öznenin, yüklemle ifade edilen bir özelliği taşıyıp taşımadığını ya da belirli bir durumda olup olmadığını bildirir. Örneğin “Hiçbir limon tatlı değildir” önermesi limonların “tatlı olma” özelliğini taşımadığını, “Bazı insanlar beklemektedir” önermesi ise en az bir insanın “beklemek” durumunda olduğunu ifade eder. Ancak “Saat masanın üzerindedir” gibi bir önerme hemen anlaşılacağı gibi ilk iki örnek ifadeden farklıdır çünkü bir “bağıntı” (</a:t>
            </a:r>
            <a:r>
              <a:rPr lang="tr-TR" sz="1800" b="0" i="0" dirty="0" err="1">
                <a:solidFill>
                  <a:srgbClr val="000000"/>
                </a:solidFill>
                <a:effectLst/>
                <a:latin typeface="Times New Roman" panose="02020603050405020304" pitchFamily="18" charset="0"/>
              </a:rPr>
              <a:t>relation</a:t>
            </a:r>
            <a:r>
              <a:rPr lang="tr-TR" sz="1800" b="0" i="0" dirty="0">
                <a:solidFill>
                  <a:srgbClr val="000000"/>
                </a:solidFill>
                <a:effectLst/>
                <a:latin typeface="Times New Roman" panose="02020603050405020304" pitchFamily="18" charset="0"/>
              </a:rPr>
              <a:t>) taşımaktadır. Geleneksel mantıkta bu önerme “saat” öznesinin “masanın üzerinde </a:t>
            </a:r>
            <a:r>
              <a:rPr lang="tr-TR" sz="1800" b="0" i="0" dirty="0" err="1">
                <a:solidFill>
                  <a:srgbClr val="000000"/>
                </a:solidFill>
                <a:effectLst/>
                <a:latin typeface="Times New Roman" panose="02020603050405020304" pitchFamily="18" charset="0"/>
              </a:rPr>
              <a:t>olma”sı</a:t>
            </a:r>
            <a:r>
              <a:rPr lang="tr-TR" sz="1800" b="0" i="0" dirty="0">
                <a:solidFill>
                  <a:srgbClr val="000000"/>
                </a:solidFill>
                <a:effectLst/>
                <a:latin typeface="Times New Roman" panose="02020603050405020304" pitchFamily="18" charset="0"/>
              </a:rPr>
              <a:t> biçiminde yorumlanmaktadır. Bağıntıları işlemlerine dâhil eden günümüz mantığında ise bu önerme “saat” ve “masa” gibi iki şey arasındaki “üzerinde olma” bağıntısını gösteren bir önerme olarak değerlendirilir.</a:t>
            </a:r>
          </a:p>
          <a:p>
            <a:pPr algn="just"/>
            <a:r>
              <a:rPr lang="tr-TR" dirty="0"/>
              <a:t> </a:t>
            </a:r>
            <a:br>
              <a:rPr lang="tr-TR" dirty="0"/>
            </a:br>
            <a:br>
              <a:rPr lang="tr-TR" dirty="0"/>
            </a:br>
            <a:endParaRPr lang="tr-TR" dirty="0"/>
          </a:p>
        </p:txBody>
      </p:sp>
    </p:spTree>
    <p:extLst>
      <p:ext uri="{BB962C8B-B14F-4D97-AF65-F5344CB8AC3E}">
        <p14:creationId xmlns:p14="http://schemas.microsoft.com/office/powerpoint/2010/main" val="30844324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4AF4A5F6-86D8-F3E8-6136-B0E08A28CC3B}"/>
              </a:ext>
            </a:extLst>
          </p:cNvPr>
          <p:cNvSpPr txBox="1"/>
          <p:nvPr/>
        </p:nvSpPr>
        <p:spPr>
          <a:xfrm>
            <a:off x="713232" y="521209"/>
            <a:ext cx="10287000" cy="5355312"/>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2. Bağıntı bildiren önermelerin, birbirinden farklı yapılara, farklı özelliklere sahip olmasının sebebi nedir ?</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Her bağıntının bir önermede sadece bir kez kullanılabilmesi.</a:t>
            </a:r>
          </a:p>
          <a:p>
            <a:r>
              <a:rPr lang="tr-TR" sz="1800" b="0" i="0" dirty="0">
                <a:solidFill>
                  <a:srgbClr val="000000"/>
                </a:solidFill>
                <a:effectLst/>
                <a:latin typeface="Times New Roman" panose="02020603050405020304" pitchFamily="18" charset="0"/>
              </a:rPr>
              <a:t>b) Bileşik önermelerden oluşmaları.</a:t>
            </a:r>
          </a:p>
          <a:p>
            <a:r>
              <a:rPr lang="tr-TR" sz="1800" b="0" i="0" dirty="0">
                <a:solidFill>
                  <a:srgbClr val="000000"/>
                </a:solidFill>
                <a:effectLst/>
                <a:latin typeface="Times New Roman" panose="02020603050405020304" pitchFamily="18" charset="0"/>
              </a:rPr>
              <a:t>c) Gramatik özelliklerinden dolayı, aynı biçimlere sahip olmaları.</a:t>
            </a:r>
          </a:p>
          <a:p>
            <a:r>
              <a:rPr lang="tr-TR" sz="1800" b="0" i="0" dirty="0">
                <a:solidFill>
                  <a:srgbClr val="000000"/>
                </a:solidFill>
                <a:effectLst/>
                <a:latin typeface="Times New Roman" panose="02020603050405020304" pitchFamily="18" charset="0"/>
              </a:rPr>
              <a:t>d) Farklı bağıntıların, farklı çıkarımların yapılmasına olanak vermesi</a:t>
            </a:r>
          </a:p>
          <a:p>
            <a:r>
              <a:rPr lang="tr-TR" sz="1800" b="0" i="0" dirty="0">
                <a:solidFill>
                  <a:srgbClr val="000000"/>
                </a:solidFill>
                <a:effectLst/>
                <a:latin typeface="Times New Roman" panose="02020603050405020304" pitchFamily="18" charset="0"/>
              </a:rPr>
              <a:t>e) En az iki basit önermenin bir araya gelmesiyle oluşmuş olmaları.</a:t>
            </a:r>
            <a:r>
              <a:rPr lang="tr-TR" dirty="0"/>
              <a:t> </a:t>
            </a:r>
            <a:br>
              <a:rPr lang="tr-TR" dirty="0"/>
            </a:br>
            <a:endParaRPr lang="tr-TR" dirty="0"/>
          </a:p>
          <a:p>
            <a:r>
              <a:rPr lang="tr-TR" sz="1800" b="0" i="0" dirty="0">
                <a:solidFill>
                  <a:srgbClr val="000000"/>
                </a:solidFill>
                <a:effectLst/>
                <a:latin typeface="Times New Roman" panose="02020603050405020304" pitchFamily="18" charset="0"/>
              </a:rPr>
              <a:t>3. Bir önermenin bağıntı açısından taşıdığı özellik aşağıdakilerden hangisi açısından incelenemez ?</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Konuşma Dili</a:t>
            </a:r>
          </a:p>
          <a:p>
            <a:r>
              <a:rPr lang="tr-TR" sz="1800" b="0" i="0" dirty="0">
                <a:solidFill>
                  <a:srgbClr val="000000"/>
                </a:solidFill>
                <a:effectLst/>
                <a:latin typeface="Times New Roman" panose="02020603050405020304" pitchFamily="18" charset="0"/>
              </a:rPr>
              <a:t>b) Sosyopolitik</a:t>
            </a:r>
          </a:p>
          <a:p>
            <a:r>
              <a:rPr lang="tr-TR" sz="1800" b="0" i="0" dirty="0">
                <a:solidFill>
                  <a:srgbClr val="000000"/>
                </a:solidFill>
                <a:effectLst/>
                <a:latin typeface="Times New Roman" panose="02020603050405020304" pitchFamily="18" charset="0"/>
              </a:rPr>
              <a:t>c) Modern Mantık</a:t>
            </a:r>
          </a:p>
          <a:p>
            <a:r>
              <a:rPr lang="tr-TR" sz="1800" b="0" i="0" dirty="0">
                <a:solidFill>
                  <a:srgbClr val="000000"/>
                </a:solidFill>
                <a:effectLst/>
                <a:latin typeface="Times New Roman" panose="02020603050405020304" pitchFamily="18" charset="0"/>
              </a:rPr>
              <a:t>d) Felsefe</a:t>
            </a:r>
          </a:p>
          <a:p>
            <a:r>
              <a:rPr lang="tr-TR" sz="1800" b="0" i="0" dirty="0">
                <a:solidFill>
                  <a:srgbClr val="000000"/>
                </a:solidFill>
                <a:effectLst/>
                <a:latin typeface="Times New Roman" panose="02020603050405020304" pitchFamily="18" charset="0"/>
              </a:rPr>
              <a:t>e) Klasik Mantık</a:t>
            </a:r>
            <a:r>
              <a:rPr lang="tr-TR" dirty="0"/>
              <a:t> </a:t>
            </a:r>
            <a:br>
              <a:rPr lang="tr-TR" dirty="0"/>
            </a:br>
            <a:br>
              <a:rPr lang="tr-TR" dirty="0"/>
            </a:br>
            <a:br>
              <a:rPr lang="tr-TR" dirty="0"/>
            </a:br>
            <a:br>
              <a:rPr lang="tr-TR" dirty="0"/>
            </a:br>
            <a:endParaRPr lang="tr-TR" dirty="0"/>
          </a:p>
        </p:txBody>
      </p:sp>
    </p:spTree>
    <p:extLst>
      <p:ext uri="{BB962C8B-B14F-4D97-AF65-F5344CB8AC3E}">
        <p14:creationId xmlns:p14="http://schemas.microsoft.com/office/powerpoint/2010/main" val="41508890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3772799D-D91C-32F3-EF86-3BB9F01BBCA5}"/>
              </a:ext>
            </a:extLst>
          </p:cNvPr>
          <p:cNvSpPr txBox="1"/>
          <p:nvPr/>
        </p:nvSpPr>
        <p:spPr>
          <a:xfrm>
            <a:off x="630936" y="658368"/>
            <a:ext cx="10131552" cy="5078313"/>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4. Aşağıdakilerden hangisi “yansımalı bağıntılar” arasında gösterilemez ?</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a)Yansıtılmalı Bağıntılar</a:t>
            </a:r>
          </a:p>
          <a:p>
            <a:r>
              <a:rPr lang="tr-TR" sz="1800" b="0" i="0" dirty="0">
                <a:solidFill>
                  <a:srgbClr val="000000"/>
                </a:solidFill>
                <a:effectLst/>
                <a:latin typeface="Times New Roman" panose="02020603050405020304" pitchFamily="18" charset="0"/>
              </a:rPr>
              <a:t>b)Yansımasız Bağıntılar</a:t>
            </a:r>
            <a:r>
              <a:rPr lang="tr-TR" dirty="0"/>
              <a:t> </a:t>
            </a:r>
            <a:br>
              <a:rPr lang="tr-TR" dirty="0"/>
            </a:br>
            <a:r>
              <a:rPr lang="tr-TR" sz="1800" b="0" i="0" dirty="0">
                <a:solidFill>
                  <a:srgbClr val="000000"/>
                </a:solidFill>
                <a:effectLst/>
                <a:latin typeface="Times New Roman" panose="02020603050405020304" pitchFamily="18" charset="0"/>
              </a:rPr>
              <a:t>c) Ne Yansımalı Ne de Yansımasız Bağıntılar</a:t>
            </a:r>
          </a:p>
          <a:p>
            <a:r>
              <a:rPr lang="tr-TR" sz="1800" b="0" i="0" dirty="0">
                <a:solidFill>
                  <a:srgbClr val="000000"/>
                </a:solidFill>
                <a:effectLst/>
                <a:latin typeface="Times New Roman" panose="02020603050405020304" pitchFamily="18" charset="0"/>
              </a:rPr>
              <a:t>d) Kısmi Yansımalı Bağıntılar</a:t>
            </a:r>
          </a:p>
          <a:p>
            <a:r>
              <a:rPr lang="tr-TR" sz="1800" b="0" i="0" dirty="0">
                <a:solidFill>
                  <a:srgbClr val="000000"/>
                </a:solidFill>
                <a:effectLst/>
                <a:latin typeface="Times New Roman" panose="02020603050405020304" pitchFamily="18" charset="0"/>
              </a:rPr>
              <a:t>e) Kısmi Yansımasız Bağıntılar</a:t>
            </a:r>
            <a:r>
              <a:rPr lang="tr-TR" dirty="0"/>
              <a:t> </a:t>
            </a:r>
            <a:br>
              <a:rPr lang="tr-TR" dirty="0"/>
            </a:br>
            <a:endParaRPr lang="tr-TR" dirty="0"/>
          </a:p>
          <a:p>
            <a:r>
              <a:rPr lang="tr-TR" sz="1800" b="0" i="0" dirty="0">
                <a:solidFill>
                  <a:srgbClr val="000000"/>
                </a:solidFill>
                <a:effectLst/>
                <a:latin typeface="Times New Roman" panose="02020603050405020304" pitchFamily="18" charset="0"/>
              </a:rPr>
              <a:t>5. Aşağıdakilerden hangisi “bakışımlı bağıntılar” ile ifade edilemez ?</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Bakışımlı Bağıntılar</a:t>
            </a:r>
          </a:p>
          <a:p>
            <a:r>
              <a:rPr lang="tr-TR" sz="1800" b="0" i="0" dirty="0">
                <a:solidFill>
                  <a:srgbClr val="000000"/>
                </a:solidFill>
                <a:effectLst/>
                <a:latin typeface="Times New Roman" panose="02020603050405020304" pitchFamily="18" charset="0"/>
              </a:rPr>
              <a:t>b) Bakışımsız Bağıntılar</a:t>
            </a:r>
          </a:p>
          <a:p>
            <a:r>
              <a:rPr lang="tr-TR" sz="1800" b="0" i="0" dirty="0">
                <a:solidFill>
                  <a:srgbClr val="000000"/>
                </a:solidFill>
                <a:effectLst/>
                <a:latin typeface="Times New Roman" panose="02020603050405020304" pitchFamily="18" charset="0"/>
              </a:rPr>
              <a:t>c) Hem Bakışımlı Hem de Bakışımsız Bağıntılar</a:t>
            </a:r>
          </a:p>
          <a:p>
            <a:r>
              <a:rPr lang="tr-TR" sz="1800" b="0" i="0" dirty="0">
                <a:solidFill>
                  <a:srgbClr val="000000"/>
                </a:solidFill>
                <a:effectLst/>
                <a:latin typeface="Times New Roman" panose="02020603050405020304" pitchFamily="18" charset="0"/>
              </a:rPr>
              <a:t>d) Kısmi Bakışımlı Bağıntılar</a:t>
            </a:r>
          </a:p>
          <a:p>
            <a:r>
              <a:rPr lang="tr-TR" sz="1800" b="0" i="0" dirty="0">
                <a:solidFill>
                  <a:srgbClr val="000000"/>
                </a:solidFill>
                <a:effectLst/>
                <a:latin typeface="Times New Roman" panose="02020603050405020304" pitchFamily="18" charset="0"/>
              </a:rPr>
              <a:t>e) Kısmi Bakışımsız Bağıntılar</a:t>
            </a:r>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315880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AB29E9A3-6F5E-F666-1E2E-DCA917BBFF38}"/>
              </a:ext>
            </a:extLst>
          </p:cNvPr>
          <p:cNvSpPr txBox="1"/>
          <p:nvPr/>
        </p:nvSpPr>
        <p:spPr>
          <a:xfrm>
            <a:off x="1170432" y="466344"/>
            <a:ext cx="9619488" cy="5078313"/>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6. Aşağıdakilerden hangisi “geçişlilik bağıntıları” arasında değildir ?</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Geçişli Bağıntılar</a:t>
            </a:r>
          </a:p>
          <a:p>
            <a:r>
              <a:rPr lang="tr-TR" sz="1800" b="0" i="0" dirty="0">
                <a:solidFill>
                  <a:srgbClr val="000000"/>
                </a:solidFill>
                <a:effectLst/>
                <a:latin typeface="Times New Roman" panose="02020603050405020304" pitchFamily="18" charset="0"/>
              </a:rPr>
              <a:t>b) Geçişsiz Bağıntılar</a:t>
            </a:r>
          </a:p>
          <a:p>
            <a:r>
              <a:rPr lang="tr-TR" sz="1800" b="0" i="0" dirty="0">
                <a:solidFill>
                  <a:srgbClr val="000000"/>
                </a:solidFill>
                <a:effectLst/>
                <a:latin typeface="Times New Roman" panose="02020603050405020304" pitchFamily="18" charset="0"/>
              </a:rPr>
              <a:t>c) Ne Geçişli Ne de Geçişsiz Bağıntılar</a:t>
            </a:r>
          </a:p>
          <a:p>
            <a:r>
              <a:rPr lang="tr-TR" sz="1800" b="0" i="0" dirty="0">
                <a:solidFill>
                  <a:srgbClr val="000000"/>
                </a:solidFill>
                <a:effectLst/>
                <a:latin typeface="Times New Roman" panose="02020603050405020304" pitchFamily="18" charset="0"/>
              </a:rPr>
              <a:t>d) Kısmi Geçişli Bağıntılar</a:t>
            </a:r>
          </a:p>
          <a:p>
            <a:r>
              <a:rPr lang="tr-TR" sz="1800" b="0" i="0" dirty="0">
                <a:solidFill>
                  <a:srgbClr val="000000"/>
                </a:solidFill>
                <a:effectLst/>
                <a:latin typeface="Times New Roman" panose="02020603050405020304" pitchFamily="18" charset="0"/>
              </a:rPr>
              <a:t>e) Kısmi </a:t>
            </a:r>
            <a:r>
              <a:rPr lang="tr-TR" sz="1800" b="0" i="0" dirty="0" err="1">
                <a:solidFill>
                  <a:srgbClr val="000000"/>
                </a:solidFill>
                <a:effectLst/>
                <a:latin typeface="Times New Roman" panose="02020603050405020304" pitchFamily="18" charset="0"/>
              </a:rPr>
              <a:t>Geçişimsiz</a:t>
            </a:r>
            <a:r>
              <a:rPr lang="tr-TR" sz="1800" b="0" i="0" dirty="0">
                <a:solidFill>
                  <a:srgbClr val="000000"/>
                </a:solidFill>
                <a:effectLst/>
                <a:latin typeface="Times New Roman" panose="02020603050405020304" pitchFamily="18" charset="0"/>
              </a:rPr>
              <a:t> Bağıntılar</a:t>
            </a:r>
            <a:r>
              <a:rPr lang="tr-TR" dirty="0"/>
              <a:t> </a:t>
            </a:r>
          </a:p>
          <a:p>
            <a:endParaRPr lang="tr-TR" dirty="0"/>
          </a:p>
          <a:p>
            <a:r>
              <a:rPr lang="tr-TR" sz="1800" b="0" i="0" dirty="0">
                <a:solidFill>
                  <a:srgbClr val="000000"/>
                </a:solidFill>
                <a:effectLst/>
                <a:latin typeface="Times New Roman" panose="02020603050405020304" pitchFamily="18" charset="0"/>
              </a:rPr>
              <a:t>7. “Mantıkta herhangi bir bağıntı hiçbir şekilde yansıma özelliğini gerçeklemiyorsa </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olarak adlandırılır.” ifadesinde boş bırakılan yere aşağıdakilerden hangisi gelmelidir?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Geçişli Bağıntı</a:t>
            </a:r>
          </a:p>
          <a:p>
            <a:r>
              <a:rPr lang="tr-TR" sz="1800" b="0" i="0" dirty="0">
                <a:solidFill>
                  <a:srgbClr val="000000"/>
                </a:solidFill>
                <a:effectLst/>
                <a:latin typeface="Times New Roman" panose="02020603050405020304" pitchFamily="18" charset="0"/>
              </a:rPr>
              <a:t>b) Geçişsiz Bağıntı</a:t>
            </a:r>
          </a:p>
          <a:p>
            <a:r>
              <a:rPr lang="tr-TR" sz="1800" b="0" i="0" dirty="0">
                <a:solidFill>
                  <a:srgbClr val="000000"/>
                </a:solidFill>
                <a:effectLst/>
                <a:latin typeface="Times New Roman" panose="02020603050405020304" pitchFamily="18" charset="0"/>
              </a:rPr>
              <a:t>c) Yansımasız Bağıntı</a:t>
            </a:r>
          </a:p>
          <a:p>
            <a:r>
              <a:rPr lang="tr-TR" sz="1800" b="0" i="0" dirty="0">
                <a:solidFill>
                  <a:srgbClr val="000000"/>
                </a:solidFill>
                <a:effectLst/>
                <a:latin typeface="Times New Roman" panose="02020603050405020304" pitchFamily="18" charset="0"/>
              </a:rPr>
              <a:t>d) Yansımalı Bağıntı</a:t>
            </a:r>
          </a:p>
          <a:p>
            <a:r>
              <a:rPr lang="tr-TR" sz="1800" b="0" i="0" dirty="0">
                <a:solidFill>
                  <a:srgbClr val="000000"/>
                </a:solidFill>
                <a:effectLst/>
                <a:latin typeface="Times New Roman" panose="02020603050405020304" pitchFamily="18" charset="0"/>
              </a:rPr>
              <a:t>e) Kısmi Yansımalı Bağıntı</a:t>
            </a:r>
            <a:r>
              <a:rPr lang="tr-TR" dirty="0"/>
              <a:t> </a:t>
            </a:r>
            <a:br>
              <a:rPr lang="tr-TR" dirty="0"/>
            </a:br>
            <a:br>
              <a:rPr lang="tr-TR" dirty="0"/>
            </a:br>
            <a:endParaRPr lang="tr-TR" dirty="0"/>
          </a:p>
        </p:txBody>
      </p:sp>
    </p:spTree>
    <p:extLst>
      <p:ext uri="{BB962C8B-B14F-4D97-AF65-F5344CB8AC3E}">
        <p14:creationId xmlns:p14="http://schemas.microsoft.com/office/powerpoint/2010/main" val="2805586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C221F2-7B2E-8F23-1698-49D0440750EC}"/>
            </a:ext>
          </a:extLst>
        </p:cNvPr>
        <p:cNvGrpSpPr/>
        <p:nvPr/>
      </p:nvGrpSpPr>
      <p:grpSpPr>
        <a:xfrm>
          <a:off x="0" y="0"/>
          <a:ext cx="0" cy="0"/>
          <a:chOff x="0" y="0"/>
          <a:chExt cx="0" cy="0"/>
        </a:xfrm>
      </p:grpSpPr>
      <p:sp>
        <p:nvSpPr>
          <p:cNvPr id="3" name="Metin kutusu 2">
            <a:extLst>
              <a:ext uri="{FF2B5EF4-FFF2-40B4-BE49-F238E27FC236}">
                <a16:creationId xmlns:a16="http://schemas.microsoft.com/office/drawing/2014/main" id="{789A6FB6-A8EF-5E1F-CFCC-A588BA029038}"/>
              </a:ext>
            </a:extLst>
          </p:cNvPr>
          <p:cNvSpPr txBox="1"/>
          <p:nvPr/>
        </p:nvSpPr>
        <p:spPr>
          <a:xfrm>
            <a:off x="1170432" y="466344"/>
            <a:ext cx="9619488" cy="5909310"/>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8. “Herhangi bir bağıntının bakışımlı olması, mümkün ama zorunlu değilse bu bağıntı </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adıyla anılabilir.” ifadesinde boş bırakılan yere aşağıdakilerden hangisi gelmelidir?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Kısmi Bakışımlı Bağıntı</a:t>
            </a:r>
            <a:r>
              <a:rPr lang="tr-TR" dirty="0"/>
              <a:t> </a:t>
            </a:r>
            <a:br>
              <a:rPr lang="tr-TR" dirty="0"/>
            </a:br>
            <a:r>
              <a:rPr lang="tr-TR" sz="1800" b="0" i="0" dirty="0">
                <a:solidFill>
                  <a:srgbClr val="000000"/>
                </a:solidFill>
                <a:effectLst/>
                <a:latin typeface="Times New Roman" panose="02020603050405020304" pitchFamily="18" charset="0"/>
              </a:rPr>
              <a:t>b) Bakışımsız Bağıntı</a:t>
            </a:r>
          </a:p>
          <a:p>
            <a:r>
              <a:rPr lang="tr-TR" sz="1800" b="0" i="0" dirty="0">
                <a:solidFill>
                  <a:srgbClr val="000000"/>
                </a:solidFill>
                <a:effectLst/>
                <a:latin typeface="Times New Roman" panose="02020603050405020304" pitchFamily="18" charset="0"/>
              </a:rPr>
              <a:t>c) Yansımasız Bağıntı</a:t>
            </a:r>
          </a:p>
          <a:p>
            <a:r>
              <a:rPr lang="tr-TR" sz="1800" b="0" i="0" dirty="0">
                <a:solidFill>
                  <a:srgbClr val="000000"/>
                </a:solidFill>
                <a:effectLst/>
                <a:latin typeface="Times New Roman" panose="02020603050405020304" pitchFamily="18" charset="0"/>
              </a:rPr>
              <a:t>d) Bakışımlı Yansımalı Bağıntı</a:t>
            </a:r>
          </a:p>
          <a:p>
            <a:r>
              <a:rPr lang="tr-TR" sz="1800" b="0" i="0" dirty="0">
                <a:solidFill>
                  <a:srgbClr val="000000"/>
                </a:solidFill>
                <a:effectLst/>
                <a:latin typeface="Times New Roman" panose="02020603050405020304" pitchFamily="18" charset="0"/>
              </a:rPr>
              <a:t>e) Geçişsiz Bağıntı</a:t>
            </a:r>
            <a:r>
              <a:rPr lang="tr-TR" dirty="0"/>
              <a:t> </a:t>
            </a:r>
            <a:br>
              <a:rPr lang="tr-TR" dirty="0"/>
            </a:br>
            <a:endParaRPr lang="tr-TR" dirty="0"/>
          </a:p>
          <a:p>
            <a:r>
              <a:rPr lang="tr-TR" sz="1800" b="1" i="0" dirty="0">
                <a:solidFill>
                  <a:srgbClr val="000000"/>
                </a:solidFill>
                <a:effectLst/>
                <a:latin typeface="Times New Roman" panose="02020603050405020304" pitchFamily="18" charset="0"/>
              </a:rPr>
              <a:t>9. </a:t>
            </a:r>
            <a:r>
              <a:rPr lang="tr-TR" sz="1800" b="0" i="0" dirty="0">
                <a:solidFill>
                  <a:srgbClr val="000000"/>
                </a:solidFill>
                <a:effectLst/>
                <a:latin typeface="Times New Roman" panose="02020603050405020304" pitchFamily="18" charset="0"/>
              </a:rPr>
              <a:t>Geçişli (</a:t>
            </a:r>
            <a:r>
              <a:rPr lang="tr-TR" sz="1800" b="0" i="0" dirty="0" err="1">
                <a:solidFill>
                  <a:srgbClr val="000000"/>
                </a:solidFill>
                <a:effectLst/>
                <a:latin typeface="Times New Roman" panose="02020603050405020304" pitchFamily="18" charset="0"/>
              </a:rPr>
              <a:t>transitive</a:t>
            </a:r>
            <a:r>
              <a:rPr lang="tr-TR" sz="1800" b="0" i="0" dirty="0">
                <a:solidFill>
                  <a:srgbClr val="000000"/>
                </a:solidFill>
                <a:effectLst/>
                <a:latin typeface="Times New Roman" panose="02020603050405020304" pitchFamily="18" charset="0"/>
              </a:rPr>
              <a:t>) bağıntılar, herhangi bir evren içerisinde yer alan en az üç elemanın birbirleriyle oluşturdukları sıralı çiftler arasındaki bir ilişkiyi gösteren bağıntılardır.</a:t>
            </a:r>
          </a:p>
          <a:p>
            <a:r>
              <a:rPr lang="tr-TR" sz="1800" b="0" i="0" dirty="0">
                <a:solidFill>
                  <a:srgbClr val="000000"/>
                </a:solidFill>
                <a:effectLst/>
                <a:latin typeface="Times New Roman" panose="02020603050405020304" pitchFamily="18" charset="0"/>
              </a:rPr>
              <a:t>Aşağıdakilerden hangisi “geçişli bağıntılara” bir örnek olarak gösterilebilir?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“2 kere 2, 4’tür.” “3 kere 1</a:t>
            </a:r>
            <a:r>
              <a:rPr lang="tr-TR" sz="1800" b="0" i="0" dirty="0">
                <a:solidFill>
                  <a:srgbClr val="000000"/>
                </a:solidFill>
                <a:effectLst/>
                <a:latin typeface="Cambria Math" panose="02040503050406030204" pitchFamily="18" charset="0"/>
              </a:rPr>
              <a:t>1 3 </a:t>
            </a:r>
            <a:r>
              <a:rPr lang="tr-TR" sz="1800" b="0" i="0" dirty="0">
                <a:solidFill>
                  <a:srgbClr val="000000"/>
                </a:solidFill>
                <a:effectLst/>
                <a:latin typeface="Times New Roman" panose="02020603050405020304" pitchFamily="18" charset="0"/>
              </a:rPr>
              <a:t>3’tür.”</a:t>
            </a:r>
          </a:p>
          <a:p>
            <a:r>
              <a:rPr lang="tr-TR" sz="1800" b="0" i="0" dirty="0">
                <a:solidFill>
                  <a:srgbClr val="000000"/>
                </a:solidFill>
                <a:effectLst/>
                <a:latin typeface="Times New Roman" panose="02020603050405020304" pitchFamily="18" charset="0"/>
              </a:rPr>
              <a:t>b) “Ali ile Merve aynı yerdedir.” “Merve ile Tuğçe aynı yerdedir.”</a:t>
            </a:r>
          </a:p>
          <a:p>
            <a:r>
              <a:rPr lang="tr-TR" sz="1800" b="0" i="0" dirty="0">
                <a:solidFill>
                  <a:srgbClr val="000000"/>
                </a:solidFill>
                <a:effectLst/>
                <a:latin typeface="Times New Roman" panose="02020603050405020304" pitchFamily="18" charset="0"/>
              </a:rPr>
              <a:t>c) “x, y’den büyüktür.” “z, t’den büyüktür.”</a:t>
            </a:r>
          </a:p>
          <a:p>
            <a:r>
              <a:rPr lang="tr-TR" sz="1800" b="0" i="0" dirty="0">
                <a:solidFill>
                  <a:srgbClr val="000000"/>
                </a:solidFill>
                <a:effectLst/>
                <a:latin typeface="Times New Roman" panose="02020603050405020304" pitchFamily="18" charset="0"/>
              </a:rPr>
              <a:t>d) “a, b’den küçüktür.” “c, d’den büyüktür.”</a:t>
            </a:r>
          </a:p>
          <a:p>
            <a:r>
              <a:rPr lang="tr-TR" sz="1800" b="0" i="0" dirty="0">
                <a:solidFill>
                  <a:srgbClr val="000000"/>
                </a:solidFill>
                <a:effectLst/>
                <a:latin typeface="Times New Roman" panose="02020603050405020304" pitchFamily="18" charset="0"/>
              </a:rPr>
              <a:t>e) “x, a’dan büyüktür.” “x, b’den büyüktür.”</a:t>
            </a:r>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1167882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7D9455AF-979D-39F0-EEF6-916DFE113B50}"/>
              </a:ext>
            </a:extLst>
          </p:cNvPr>
          <p:cNvSpPr txBox="1"/>
          <p:nvPr/>
        </p:nvSpPr>
        <p:spPr>
          <a:xfrm>
            <a:off x="841248" y="310897"/>
            <a:ext cx="9875520" cy="3139321"/>
          </a:xfrm>
          <a:prstGeom prst="rect">
            <a:avLst/>
          </a:prstGeom>
          <a:noFill/>
        </p:spPr>
        <p:txBody>
          <a:bodyPr wrap="square">
            <a:spAutoFit/>
          </a:bodyPr>
          <a:lstStyle/>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10. </a:t>
            </a:r>
            <a:r>
              <a:rPr lang="tr-TR" sz="1800" b="0" i="0" dirty="0">
                <a:solidFill>
                  <a:srgbClr val="000000"/>
                </a:solidFill>
                <a:effectLst/>
                <a:latin typeface="Times New Roman" panose="02020603050405020304" pitchFamily="18" charset="0"/>
              </a:rPr>
              <a:t>Geçişli olduğu düşünülen bir bağıntı, aslında ilgili tüm bireyler için gerçeklenemiyorsa kısmî geçişli (</a:t>
            </a:r>
            <a:r>
              <a:rPr lang="tr-TR" sz="1800" b="0" i="0" dirty="0" err="1">
                <a:solidFill>
                  <a:srgbClr val="000000"/>
                </a:solidFill>
                <a:effectLst/>
                <a:latin typeface="Times New Roman" panose="02020603050405020304" pitchFamily="18" charset="0"/>
              </a:rPr>
              <a:t>partial</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transitive</a:t>
            </a:r>
            <a:r>
              <a:rPr lang="tr-TR" sz="1800" b="0" i="0" dirty="0">
                <a:solidFill>
                  <a:srgbClr val="000000"/>
                </a:solidFill>
                <a:effectLst/>
                <a:latin typeface="Times New Roman" panose="02020603050405020304" pitchFamily="18" charset="0"/>
              </a:rPr>
              <a:t>) bağıntı elde edilebilir.</a:t>
            </a:r>
          </a:p>
          <a:p>
            <a:r>
              <a:rPr lang="tr-TR" sz="1800" b="0" i="0" dirty="0">
                <a:solidFill>
                  <a:srgbClr val="000000"/>
                </a:solidFill>
                <a:effectLst/>
                <a:latin typeface="Times New Roman" panose="02020603050405020304" pitchFamily="18" charset="0"/>
              </a:rPr>
              <a:t>Aşağıdakilerden hangisi “kısmi geçişli bağıntılara” bir örnek olarak gösterilebilir?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“2 kere 2, 4’tür.” “3 kere 1</a:t>
            </a:r>
            <a:r>
              <a:rPr lang="tr-TR" sz="1100" b="0" i="0" dirty="0">
                <a:solidFill>
                  <a:srgbClr val="000000"/>
                </a:solidFill>
                <a:effectLst/>
                <a:latin typeface="Cambria Math" panose="02040503050406030204" pitchFamily="18" charset="0"/>
              </a:rPr>
              <a:t>1 3 </a:t>
            </a:r>
            <a:r>
              <a:rPr lang="tr-TR" sz="1800" b="0" i="0" dirty="0">
                <a:solidFill>
                  <a:srgbClr val="000000"/>
                </a:solidFill>
                <a:effectLst/>
                <a:latin typeface="Times New Roman" panose="02020603050405020304" pitchFamily="18" charset="0"/>
              </a:rPr>
              <a:t>3’tür.”</a:t>
            </a:r>
          </a:p>
          <a:p>
            <a:r>
              <a:rPr lang="tr-TR" sz="1800" b="0" i="0" dirty="0">
                <a:solidFill>
                  <a:srgbClr val="000000"/>
                </a:solidFill>
                <a:effectLst/>
                <a:latin typeface="Times New Roman" panose="02020603050405020304" pitchFamily="18" charset="0"/>
              </a:rPr>
              <a:t>b) “Salih ile Meryem aynı yerdedir.” “Meryem ile Tuğçe aynı yerdedir.”</a:t>
            </a:r>
          </a:p>
          <a:p>
            <a:r>
              <a:rPr lang="tr-TR" sz="1800" b="0" i="0" dirty="0">
                <a:solidFill>
                  <a:srgbClr val="000000"/>
                </a:solidFill>
                <a:effectLst/>
                <a:latin typeface="Times New Roman" panose="02020603050405020304" pitchFamily="18" charset="0"/>
              </a:rPr>
              <a:t>c) “Özlem, Cem’i sever.” “Cem, Merve’yi sever.”</a:t>
            </a:r>
          </a:p>
          <a:p>
            <a:r>
              <a:rPr lang="tr-TR" sz="1800" b="0" i="0" dirty="0">
                <a:solidFill>
                  <a:srgbClr val="000000"/>
                </a:solidFill>
                <a:effectLst/>
                <a:latin typeface="Times New Roman" panose="02020603050405020304" pitchFamily="18" charset="0"/>
              </a:rPr>
              <a:t>d) “a, b’den küçüktür.” “c, d’den büyüktür.”</a:t>
            </a:r>
          </a:p>
          <a:p>
            <a:r>
              <a:rPr lang="tr-TR" sz="1800" b="0" i="0" dirty="0">
                <a:solidFill>
                  <a:srgbClr val="000000"/>
                </a:solidFill>
                <a:effectLst/>
                <a:latin typeface="Times New Roman" panose="02020603050405020304" pitchFamily="18" charset="0"/>
              </a:rPr>
              <a:t>e) “x, a’dan büyüktür.” “x, b’den küçüktür.”</a:t>
            </a:r>
            <a:r>
              <a:rPr lang="tr-TR" dirty="0"/>
              <a:t> </a:t>
            </a:r>
            <a:br>
              <a:rPr lang="tr-TR" dirty="0"/>
            </a:br>
            <a:endParaRPr lang="tr-TR" dirty="0"/>
          </a:p>
        </p:txBody>
      </p:sp>
    </p:spTree>
    <p:extLst>
      <p:ext uri="{BB962C8B-B14F-4D97-AF65-F5344CB8AC3E}">
        <p14:creationId xmlns:p14="http://schemas.microsoft.com/office/powerpoint/2010/main" val="2114349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0AB29F6-8FC3-38C0-4793-0E119E7549C9}"/>
              </a:ext>
            </a:extLst>
          </p:cNvPr>
          <p:cNvSpPr txBox="1"/>
          <p:nvPr/>
        </p:nvSpPr>
        <p:spPr>
          <a:xfrm>
            <a:off x="587828" y="1166843"/>
            <a:ext cx="10891158" cy="4524315"/>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Modern mantıkta, bağıntı bildiren önermelerin gösterimi niceleme mantığı notasyonu kullanılarak yapılır. İlk örneğini </a:t>
            </a:r>
            <a:r>
              <a:rPr lang="tr-TR" sz="1800" b="0" i="0" dirty="0" err="1">
                <a:solidFill>
                  <a:srgbClr val="000000"/>
                </a:solidFill>
                <a:effectLst/>
                <a:latin typeface="Times New Roman" panose="02020603050405020304" pitchFamily="18" charset="0"/>
              </a:rPr>
              <a:t>Frege’de</a:t>
            </a:r>
            <a:r>
              <a:rPr lang="tr-TR" sz="1800" b="0" i="0" dirty="0">
                <a:solidFill>
                  <a:srgbClr val="000000"/>
                </a:solidFill>
                <a:effectLst/>
                <a:latin typeface="Times New Roman" panose="02020603050405020304" pitchFamily="18" charset="0"/>
              </a:rPr>
              <a:t> gördüğümüz niceleme mantığı, sembolik yaklaşımın ilk örneklerinin, önermeleri sadece “doğruluk değeri taşıyan unsurlar” olarak görmesi ve onların niceliklerini hesaba katmamasının yarattığı bir takım mantıksal sorunları ortadan kaldırmak amacıyla geliştirilmiştir. Niceleme mantığı bundan sonraki ünitelerde ayrıntılı olarak ele alınacaktır. Bu başlık altında bağıntılar mantığının niceleme mantığı işlemlerine değinilmeyecek, sadece notasyonu kullanılarak temel gösterimleri ve özellikleri verilecektir.</a:t>
            </a:r>
          </a:p>
          <a:p>
            <a:pPr algn="just"/>
            <a:endParaRPr lang="tr-TR" dirty="0">
              <a:solidFill>
                <a:srgbClr val="000000"/>
              </a:solidFill>
              <a:latin typeface="Times New Roman" panose="02020603050405020304" pitchFamily="18" charset="0"/>
            </a:endParaRPr>
          </a:p>
          <a:p>
            <a:r>
              <a:rPr lang="tr-TR" sz="1800" b="1" i="0" dirty="0">
                <a:solidFill>
                  <a:srgbClr val="000000"/>
                </a:solidFill>
                <a:effectLst/>
                <a:latin typeface="Times New Roman" panose="02020603050405020304" pitchFamily="18" charset="0"/>
              </a:rPr>
              <a:t>9.1 Bağıntılar Mantığının Temel Tanımları</a:t>
            </a: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Bağıntılar Mantığının günümüzde genel kabul gören notasyonuna göre:</a:t>
            </a:r>
          </a:p>
          <a:p>
            <a:r>
              <a:rPr lang="tr-TR" sz="1800" b="0" i="0" dirty="0">
                <a:solidFill>
                  <a:srgbClr val="000000"/>
                </a:solidFill>
                <a:effectLst/>
                <a:latin typeface="Times New Roman" panose="02020603050405020304" pitchFamily="18" charset="0"/>
              </a:rPr>
              <a:t>Tümellik </a:t>
            </a:r>
            <a:r>
              <a:rPr lang="tr-TR" sz="1800" b="1" i="0" dirty="0">
                <a:solidFill>
                  <a:srgbClr val="000000"/>
                </a:solidFill>
                <a:effectLst/>
                <a:latin typeface="Times New Roman" panose="02020603050405020304" pitchFamily="18" charset="0"/>
              </a:rPr>
              <a:t>“</a:t>
            </a:r>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ile gösterilir. “Her şey iyidir” tümel olumlu önermesindeki “iyi” yükleminin “İ” ile gösterilmesi durumunda ilgili önermenin gösterimi</a:t>
            </a:r>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xİx</a:t>
            </a:r>
            <a:r>
              <a:rPr lang="tr-TR" dirty="0"/>
              <a:t> </a:t>
            </a:r>
            <a:br>
              <a:rPr lang="tr-TR" dirty="0"/>
            </a:br>
            <a:r>
              <a:rPr lang="tr-TR" dirty="0"/>
              <a:t> </a:t>
            </a:r>
            <a:br>
              <a:rPr lang="tr-TR" dirty="0"/>
            </a:br>
            <a:br>
              <a:rPr lang="tr-TR" dirty="0"/>
            </a:br>
            <a:endParaRPr lang="tr-TR" dirty="0"/>
          </a:p>
        </p:txBody>
      </p:sp>
    </p:spTree>
    <p:extLst>
      <p:ext uri="{BB962C8B-B14F-4D97-AF65-F5344CB8AC3E}">
        <p14:creationId xmlns:p14="http://schemas.microsoft.com/office/powerpoint/2010/main" val="295557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DF999E4-40CF-4A3B-9CA3-6EA7117B7270}"/>
              </a:ext>
            </a:extLst>
          </p:cNvPr>
          <p:cNvSpPr txBox="1"/>
          <p:nvPr/>
        </p:nvSpPr>
        <p:spPr>
          <a:xfrm>
            <a:off x="767444" y="783771"/>
            <a:ext cx="10825842" cy="4801314"/>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olur, Sembolik ifade “Her x için x iyidir” biçiminde okunur.</a:t>
            </a:r>
          </a:p>
          <a:p>
            <a:r>
              <a:rPr lang="tr-TR" sz="1800" b="0" i="0" dirty="0" err="1">
                <a:solidFill>
                  <a:srgbClr val="000000"/>
                </a:solidFill>
                <a:effectLst/>
                <a:latin typeface="Times New Roman" panose="02020603050405020304" pitchFamily="18" charset="0"/>
              </a:rPr>
              <a:t>Tikellik</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a:t>
            </a:r>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ile gösterilir. “Bazı şeyler güzeldir” tikel olumlu önermesindeki “güzel” yükleminin “G” ile gösterilmesi durumunda ilgili önermenin gösterimi</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xGx</a:t>
            </a:r>
            <a:r>
              <a:rPr lang="tr-TR" dirty="0"/>
              <a:t> </a:t>
            </a:r>
          </a:p>
          <a:p>
            <a:endParaRPr lang="tr-TR" dirty="0"/>
          </a:p>
          <a:p>
            <a:r>
              <a:rPr lang="tr-TR" sz="1800" b="0" i="0" dirty="0">
                <a:solidFill>
                  <a:srgbClr val="000000"/>
                </a:solidFill>
                <a:effectLst/>
                <a:latin typeface="Times New Roman" panose="02020603050405020304" pitchFamily="18" charset="0"/>
              </a:rPr>
              <a:t>olur, Sembolik ifade “En az bir x için x güzeldir” biçiminde okunur. Olumsuz önermeler ise bu notasyonda yüklemleri </a:t>
            </a:r>
            <a:r>
              <a:rPr lang="tr-TR" sz="1800" b="0" i="0" dirty="0" err="1">
                <a:solidFill>
                  <a:srgbClr val="000000"/>
                </a:solidFill>
                <a:effectLst/>
                <a:latin typeface="Times New Roman" panose="02020603050405020304" pitchFamily="18" charset="0"/>
              </a:rPr>
              <a:t>değillenerek</a:t>
            </a:r>
            <a:r>
              <a:rPr lang="tr-TR" sz="1800" b="0" i="0" dirty="0">
                <a:solidFill>
                  <a:srgbClr val="000000"/>
                </a:solidFill>
                <a:effectLst/>
                <a:latin typeface="Times New Roman" panose="02020603050405020304" pitchFamily="18" charset="0"/>
              </a:rPr>
              <a:t> gösterilirler. Herhangi bir yüklemin </a:t>
            </a:r>
            <a:r>
              <a:rPr lang="tr-TR" sz="1800" b="1" i="0" dirty="0">
                <a:solidFill>
                  <a:srgbClr val="000000"/>
                </a:solidFill>
                <a:effectLst/>
                <a:latin typeface="Times New Roman" panose="02020603050405020304" pitchFamily="18" charset="0"/>
              </a:rPr>
              <a:t>“</a:t>
            </a:r>
            <a:r>
              <a:rPr lang="tr-TR" sz="1800" b="0" i="0" dirty="0">
                <a:solidFill>
                  <a:srgbClr val="000000"/>
                </a:solidFill>
                <a:effectLst/>
                <a:latin typeface="Cambria Math" panose="02040503050406030204" pitchFamily="18" charset="0"/>
              </a:rPr>
              <a:t>𝛹</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ile temsil edilmesi durumunda, önermelere ilişkin karşıtlık karesinin, ilgili notasyona göre gösterimi şu şekilde olacaktır:</a:t>
            </a:r>
            <a:r>
              <a:rPr lang="tr-TR" dirty="0"/>
              <a:t> </a:t>
            </a:r>
          </a:p>
          <a:p>
            <a:r>
              <a:rPr lang="tr-TR" dirty="0"/>
              <a:t>                                  </a:t>
            </a:r>
          </a:p>
          <a:p>
            <a:r>
              <a:rPr lang="tr-TR" b="1" dirty="0"/>
              <a:t>                                    Tablo 1</a:t>
            </a:r>
            <a:br>
              <a:rPr lang="tr-TR" dirty="0"/>
            </a:br>
            <a:endParaRPr lang="tr-TR" dirty="0"/>
          </a:p>
          <a:p>
            <a:endParaRPr lang="tr-TR" dirty="0"/>
          </a:p>
          <a:p>
            <a:br>
              <a:rPr lang="tr-TR" dirty="0"/>
            </a:br>
            <a:br>
              <a:rPr lang="tr-TR" dirty="0"/>
            </a:br>
            <a:br>
              <a:rPr lang="tr-TR" dirty="0"/>
            </a:br>
            <a:endParaRPr lang="tr-TR" dirty="0"/>
          </a:p>
        </p:txBody>
      </p:sp>
      <p:pic>
        <p:nvPicPr>
          <p:cNvPr id="4" name="Resim 3">
            <a:extLst>
              <a:ext uri="{FF2B5EF4-FFF2-40B4-BE49-F238E27FC236}">
                <a16:creationId xmlns:a16="http://schemas.microsoft.com/office/drawing/2014/main" id="{D6D75956-83C1-FA76-6B3F-E2BEE1E628CB}"/>
              </a:ext>
            </a:extLst>
          </p:cNvPr>
          <p:cNvPicPr>
            <a:picLocks noChangeAspect="1"/>
          </p:cNvPicPr>
          <p:nvPr/>
        </p:nvPicPr>
        <p:blipFill>
          <a:blip r:embed="rId2"/>
          <a:stretch>
            <a:fillRect/>
          </a:stretch>
        </p:blipFill>
        <p:spPr>
          <a:xfrm>
            <a:off x="3723785" y="3755572"/>
            <a:ext cx="3482057" cy="2521931"/>
          </a:xfrm>
          <a:prstGeom prst="rect">
            <a:avLst/>
          </a:prstGeom>
        </p:spPr>
      </p:pic>
    </p:spTree>
    <p:extLst>
      <p:ext uri="{BB962C8B-B14F-4D97-AF65-F5344CB8AC3E}">
        <p14:creationId xmlns:p14="http://schemas.microsoft.com/office/powerpoint/2010/main" val="110093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100D8102-0F28-8E87-9C4B-668CC85598C6}"/>
              </a:ext>
            </a:extLst>
          </p:cNvPr>
          <p:cNvSpPr txBox="1"/>
          <p:nvPr/>
        </p:nvSpPr>
        <p:spPr>
          <a:xfrm>
            <a:off x="548640" y="466344"/>
            <a:ext cx="9985248" cy="6278642"/>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Dikkat edilirse bu tabloda geçerliliği modern mantıkta tartışmalı olan </a:t>
            </a:r>
            <a:r>
              <a:rPr lang="tr-TR" sz="1800" b="0" i="0" dirty="0" err="1">
                <a:solidFill>
                  <a:srgbClr val="000000"/>
                </a:solidFill>
                <a:effectLst/>
                <a:latin typeface="Times New Roman" panose="02020603050405020304" pitchFamily="18" charset="0"/>
              </a:rPr>
              <a:t>altıklık</a:t>
            </a:r>
            <a:r>
              <a:rPr lang="tr-TR" sz="1800" b="0" i="0" dirty="0">
                <a:solidFill>
                  <a:srgbClr val="000000"/>
                </a:solidFill>
                <a:effectLst/>
                <a:latin typeface="Times New Roman" panose="02020603050405020304" pitchFamily="18" charset="0"/>
              </a:rPr>
              <a:t> ilişkisine yer verilmemiştir. Tablo üzerinde görüleceği üzere</a:t>
            </a:r>
          </a:p>
          <a:p>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x</a:t>
            </a:r>
            <a:r>
              <a:rPr lang="tr-TR" sz="1800" b="0" i="0" dirty="0">
                <a:solidFill>
                  <a:srgbClr val="000000"/>
                </a:solidFill>
                <a:effectLst/>
                <a:latin typeface="Cambria Math" panose="02040503050406030204" pitchFamily="18" charset="0"/>
              </a:rPr>
              <a:t>𝛹</a:t>
            </a:r>
            <a:r>
              <a:rPr lang="tr-TR" sz="1800" b="1" i="0" dirty="0">
                <a:solidFill>
                  <a:srgbClr val="000000"/>
                </a:solidFill>
                <a:effectLst/>
                <a:latin typeface="Times New Roman" panose="02020603050405020304" pitchFamily="18" charset="0"/>
              </a:rPr>
              <a:t>x </a:t>
            </a:r>
            <a:r>
              <a:rPr lang="tr-TR" sz="1800" b="0" i="0" dirty="0">
                <a:solidFill>
                  <a:srgbClr val="000000"/>
                </a:solidFill>
                <a:effectLst/>
                <a:latin typeface="Times New Roman" panose="02020603050405020304" pitchFamily="18" charset="0"/>
              </a:rPr>
              <a:t>önermesinin çelişiği yani </a:t>
            </a:r>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x</a:t>
            </a:r>
            <a:r>
              <a:rPr lang="tr-TR" sz="1800" b="0" i="0" dirty="0">
                <a:solidFill>
                  <a:srgbClr val="000000"/>
                </a:solidFill>
                <a:effectLst/>
                <a:latin typeface="Cambria Math" panose="02040503050406030204" pitchFamily="18" charset="0"/>
              </a:rPr>
              <a:t>𝛹</a:t>
            </a:r>
            <a:r>
              <a:rPr lang="tr-TR" sz="1800" b="1" i="0" dirty="0">
                <a:solidFill>
                  <a:srgbClr val="000000"/>
                </a:solidFill>
                <a:effectLst/>
                <a:latin typeface="Times New Roman" panose="02020603050405020304" pitchFamily="18" charset="0"/>
              </a:rPr>
              <a:t>x </a:t>
            </a:r>
            <a:r>
              <a:rPr lang="tr-TR" sz="1800" b="0" i="0" dirty="0">
                <a:solidFill>
                  <a:srgbClr val="000000"/>
                </a:solidFill>
                <a:effectLst/>
                <a:latin typeface="Times New Roman" panose="02020603050405020304" pitchFamily="18" charset="0"/>
              </a:rPr>
              <a:t>önermesinin eşdeğeri </a:t>
            </a:r>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x</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Cambria Math" panose="02040503050406030204" pitchFamily="18" charset="0"/>
              </a:rPr>
              <a:t>𝛹</a:t>
            </a:r>
            <a:r>
              <a:rPr lang="tr-TR" sz="1800" b="1" i="0" dirty="0" err="1">
                <a:solidFill>
                  <a:srgbClr val="000000"/>
                </a:solidFill>
                <a:effectLst/>
                <a:latin typeface="Times New Roman" panose="02020603050405020304" pitchFamily="18" charset="0"/>
              </a:rPr>
              <a:t>x’dir</a:t>
            </a:r>
            <a:r>
              <a:rPr lang="tr-TR" sz="1800" b="0" i="0" dirty="0">
                <a:solidFill>
                  <a:srgbClr val="000000"/>
                </a:solidFill>
                <a:effectLst/>
                <a:latin typeface="Times New Roman" panose="02020603050405020304" pitchFamily="18" charset="0"/>
              </a:rPr>
              <a:t>. Yani</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x</a:t>
            </a:r>
            <a:r>
              <a:rPr lang="tr-TR" sz="1800" b="0" i="0" dirty="0">
                <a:solidFill>
                  <a:srgbClr val="000000"/>
                </a:solidFill>
                <a:effectLst/>
                <a:latin typeface="Cambria Math" panose="02040503050406030204" pitchFamily="18" charset="0"/>
              </a:rPr>
              <a:t>𝛹</a:t>
            </a:r>
            <a:r>
              <a:rPr lang="tr-TR" sz="1800" b="1" i="0" dirty="0">
                <a:solidFill>
                  <a:srgbClr val="000000"/>
                </a:solidFill>
                <a:effectLst/>
                <a:latin typeface="Times New Roman" panose="02020603050405020304" pitchFamily="18" charset="0"/>
              </a:rPr>
              <a:t>x = </a:t>
            </a:r>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x</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Cambria Math" panose="02040503050406030204" pitchFamily="18" charset="0"/>
              </a:rPr>
              <a:t>𝛹</a:t>
            </a:r>
            <a:r>
              <a:rPr lang="tr-TR" sz="1800" b="1" i="0" dirty="0">
                <a:solidFill>
                  <a:srgbClr val="000000"/>
                </a:solidFill>
                <a:effectLst/>
                <a:latin typeface="Times New Roman" panose="02020603050405020304" pitchFamily="18" charset="0"/>
              </a:rPr>
              <a:t>x</a:t>
            </a: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Bu eşdeğerlik bize (De Morgan kurallarına benzer bir şekilde) niceleyicinin dışında olan “</a:t>
            </a:r>
            <a:r>
              <a:rPr lang="tr-TR" sz="1800" b="0" i="0" dirty="0" err="1">
                <a:solidFill>
                  <a:srgbClr val="000000"/>
                </a:solidFill>
                <a:effectLst/>
                <a:latin typeface="Times New Roman" panose="02020603050405020304" pitchFamily="18" charset="0"/>
              </a:rPr>
              <a:t>değil”in</a:t>
            </a:r>
            <a:r>
              <a:rPr lang="tr-TR" sz="1800" b="0" i="0" dirty="0">
                <a:solidFill>
                  <a:srgbClr val="000000"/>
                </a:solidFill>
                <a:effectLst/>
                <a:latin typeface="Times New Roman" panose="02020603050405020304" pitchFamily="18" charset="0"/>
              </a:rPr>
              <a:t> içeri alınması durumunda niceleyicinin dönüştüğünü, ayrıca yüklemin de </a:t>
            </a:r>
            <a:r>
              <a:rPr lang="tr-TR" sz="1800" b="0" i="0" dirty="0" err="1">
                <a:solidFill>
                  <a:srgbClr val="000000"/>
                </a:solidFill>
                <a:effectLst/>
                <a:latin typeface="Times New Roman" panose="02020603050405020304" pitchFamily="18" charset="0"/>
              </a:rPr>
              <a:t>değillendiğini</a:t>
            </a:r>
            <a:r>
              <a:rPr lang="tr-TR" sz="1800" b="0" i="0" dirty="0">
                <a:solidFill>
                  <a:srgbClr val="000000"/>
                </a:solidFill>
                <a:effectLst/>
                <a:latin typeface="Times New Roman" panose="02020603050405020304" pitchFamily="18" charset="0"/>
              </a:rPr>
              <a:t> göstermektedir</a:t>
            </a:r>
            <a:r>
              <a:rPr lang="tr-TR" dirty="0"/>
              <a:t> .</a:t>
            </a:r>
          </a:p>
          <a:p>
            <a:pPr algn="just"/>
            <a:br>
              <a:rPr lang="tr-TR" dirty="0"/>
            </a:br>
            <a:r>
              <a:rPr lang="tr-TR" sz="2000" dirty="0"/>
              <a:t> </a:t>
            </a:r>
            <a:r>
              <a:rPr lang="tr-TR" sz="1800" b="0" i="0" dirty="0">
                <a:solidFill>
                  <a:srgbClr val="000000"/>
                </a:solidFill>
                <a:effectLst/>
                <a:latin typeface="Times New Roman" panose="02020603050405020304" pitchFamily="18" charset="0"/>
              </a:rPr>
              <a:t>Bağıntılar mantığında, herhangi bir önermede tek bir şeye ilişkin belirli bir özelliği ya da durumu ifade eden bir yüklem tekli (</a:t>
            </a:r>
            <a:r>
              <a:rPr lang="tr-TR" sz="1800" b="0" i="0" dirty="0" err="1">
                <a:solidFill>
                  <a:srgbClr val="000000"/>
                </a:solidFill>
                <a:effectLst/>
                <a:latin typeface="Times New Roman" panose="02020603050405020304" pitchFamily="18" charset="0"/>
              </a:rPr>
              <a:t>monadic</a:t>
            </a:r>
            <a:r>
              <a:rPr lang="tr-TR" sz="1800" b="0" i="0" dirty="0">
                <a:solidFill>
                  <a:srgbClr val="000000"/>
                </a:solidFill>
                <a:effectLst/>
                <a:latin typeface="Times New Roman" panose="02020603050405020304" pitchFamily="18" charset="0"/>
              </a:rPr>
              <a:t>), birden fazla şey arasında yer alan bir ilişkiyi gösteren yüklemler yani bağıntılar ise çoklu (</a:t>
            </a:r>
            <a:r>
              <a:rPr lang="tr-TR" sz="1800" b="0" i="0" dirty="0" err="1">
                <a:solidFill>
                  <a:srgbClr val="000000"/>
                </a:solidFill>
                <a:effectLst/>
                <a:latin typeface="Times New Roman" panose="02020603050405020304" pitchFamily="18" charset="0"/>
              </a:rPr>
              <a:t>poliadic</a:t>
            </a:r>
            <a:r>
              <a:rPr lang="tr-TR" sz="1800" b="0" i="0" dirty="0">
                <a:solidFill>
                  <a:srgbClr val="000000"/>
                </a:solidFill>
                <a:effectLst/>
                <a:latin typeface="Times New Roman" panose="02020603050405020304" pitchFamily="18" charset="0"/>
              </a:rPr>
              <a:t>) yüklem olarak adlandırılırlar.</a:t>
            </a:r>
          </a:p>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Bir takım elemanlardan oluşan bir konuşma evreni için bağıntılar söz konusu olduğunda bu konuşma evreni, içerdiği elemanların birbirleriyle kurabilecekleri tüm ilişki biçimlerini de içeren bir küme olarak değerlendirilir. Örneğin sadece </a:t>
            </a:r>
            <a:r>
              <a:rPr lang="tr-TR" sz="1800" b="1" i="0" dirty="0">
                <a:solidFill>
                  <a:srgbClr val="000000"/>
                </a:solidFill>
                <a:effectLst/>
                <a:latin typeface="Times New Roman" panose="02020603050405020304" pitchFamily="18" charset="0"/>
              </a:rPr>
              <a:t>“Tavşan” </a:t>
            </a:r>
            <a:r>
              <a:rPr lang="tr-TR" sz="1800" b="0" i="0" dirty="0">
                <a:solidFill>
                  <a:srgbClr val="000000"/>
                </a:solidFill>
                <a:effectLst/>
                <a:latin typeface="Times New Roman" panose="02020603050405020304" pitchFamily="18" charset="0"/>
              </a:rPr>
              <a:t>elemanını barındıran bir konuşma evreni </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Tavşan”</a:t>
            </a:r>
            <a:r>
              <a:rPr lang="tr-TR" sz="1800" b="0" i="0" dirty="0" err="1">
                <a:solidFill>
                  <a:srgbClr val="000000"/>
                </a:solidFill>
                <a:effectLst/>
                <a:latin typeface="Times New Roman" panose="02020603050405020304" pitchFamily="18" charset="0"/>
              </a:rPr>
              <a:t>ın</a:t>
            </a:r>
            <a:r>
              <a:rPr lang="tr-TR" sz="1800" b="0" i="0" dirty="0">
                <a:solidFill>
                  <a:srgbClr val="000000"/>
                </a:solidFill>
                <a:effectLst/>
                <a:latin typeface="Times New Roman" panose="02020603050405020304" pitchFamily="18" charset="0"/>
              </a:rPr>
              <a:t> kendisiyle kurabileceği, </a:t>
            </a:r>
            <a:r>
              <a:rPr lang="tr-TR" sz="1800" b="1" i="0" dirty="0">
                <a:solidFill>
                  <a:srgbClr val="000000"/>
                </a:solidFill>
                <a:effectLst/>
                <a:latin typeface="Times New Roman" panose="02020603050405020304" pitchFamily="18" charset="0"/>
              </a:rPr>
              <a:t>"Tavşan’dan Tavşan’a" </a:t>
            </a:r>
            <a:r>
              <a:rPr lang="tr-TR" sz="1800" b="0" i="0" dirty="0">
                <a:solidFill>
                  <a:srgbClr val="000000"/>
                </a:solidFill>
                <a:effectLst/>
                <a:latin typeface="Times New Roman" panose="02020603050405020304" pitchFamily="18" charset="0"/>
              </a:rPr>
              <a:t>doğru bir ilişki biçimini de içerecektir. Bir konuşma evreni eğer </a:t>
            </a:r>
            <a:r>
              <a:rPr lang="tr-TR" sz="1800" b="1" i="0" dirty="0">
                <a:solidFill>
                  <a:srgbClr val="000000"/>
                </a:solidFill>
                <a:effectLst/>
                <a:latin typeface="Times New Roman" panose="02020603050405020304" pitchFamily="18" charset="0"/>
              </a:rPr>
              <a:t>“Tavşan” </a:t>
            </a:r>
            <a:r>
              <a:rPr lang="tr-TR" sz="1800" b="0" i="0" dirty="0">
                <a:solidFill>
                  <a:srgbClr val="000000"/>
                </a:solidFill>
                <a:effectLst/>
                <a:latin typeface="Times New Roman" panose="02020603050405020304" pitchFamily="18" charset="0"/>
              </a:rPr>
              <a:t>ve </a:t>
            </a:r>
            <a:r>
              <a:rPr lang="tr-TR" sz="1800" b="1" i="0" dirty="0">
                <a:solidFill>
                  <a:srgbClr val="000000"/>
                </a:solidFill>
                <a:effectLst/>
                <a:latin typeface="Times New Roman" panose="02020603050405020304" pitchFamily="18" charset="0"/>
              </a:rPr>
              <a:t>“Kaplumbağa” </a:t>
            </a:r>
            <a:r>
              <a:rPr lang="tr-TR" sz="1800" b="0" i="0" dirty="0">
                <a:solidFill>
                  <a:srgbClr val="000000"/>
                </a:solidFill>
                <a:effectLst/>
                <a:latin typeface="Times New Roman" panose="02020603050405020304" pitchFamily="18" charset="0"/>
              </a:rPr>
              <a:t>gibi iki eleman içeriyorsa, aynı zamanda dört tür ilişki biçimini de içeriyor demektir. Bunları ifade eden sıralı çiftler (</a:t>
            </a:r>
            <a:r>
              <a:rPr lang="tr-TR" sz="1800" b="0" i="0" dirty="0" err="1">
                <a:solidFill>
                  <a:srgbClr val="000000"/>
                </a:solidFill>
                <a:effectLst/>
                <a:latin typeface="Times New Roman" panose="02020603050405020304" pitchFamily="18" charset="0"/>
              </a:rPr>
              <a:t>order</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pair</a:t>
            </a:r>
            <a:r>
              <a:rPr lang="tr-TR" sz="1800" b="0" i="0" dirty="0">
                <a:solidFill>
                  <a:srgbClr val="000000"/>
                </a:solidFill>
                <a:effectLst/>
                <a:latin typeface="Times New Roman" panose="02020603050405020304" pitchFamily="18" charset="0"/>
              </a:rPr>
              <a:t>) şu şekilde gösterilir:</a:t>
            </a:r>
          </a:p>
          <a:p>
            <a:pPr algn="just"/>
            <a:r>
              <a:rPr lang="tr-TR" sz="2000" dirty="0"/>
              <a:t> </a:t>
            </a:r>
            <a:br>
              <a:rPr lang="tr-TR" sz="2000" dirty="0"/>
            </a:br>
            <a:br>
              <a:rPr lang="tr-TR" sz="2000" dirty="0"/>
            </a:br>
            <a:endParaRPr lang="tr-TR" dirty="0"/>
          </a:p>
        </p:txBody>
      </p:sp>
    </p:spTree>
    <p:extLst>
      <p:ext uri="{BB962C8B-B14F-4D97-AF65-F5344CB8AC3E}">
        <p14:creationId xmlns:p14="http://schemas.microsoft.com/office/powerpoint/2010/main" val="2709958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6A7E1EA-C0B9-6AD6-46C0-347770A9C0F4}"/>
              </a:ext>
            </a:extLst>
          </p:cNvPr>
          <p:cNvSpPr txBox="1"/>
          <p:nvPr/>
        </p:nvSpPr>
        <p:spPr>
          <a:xfrm>
            <a:off x="621792" y="164592"/>
            <a:ext cx="10241280" cy="6186309"/>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(Tavşan, Tavşan),</a:t>
            </a:r>
          </a:p>
          <a:p>
            <a:r>
              <a:rPr lang="tr-TR" sz="1800" b="1" i="0" dirty="0">
                <a:solidFill>
                  <a:srgbClr val="000000"/>
                </a:solidFill>
                <a:effectLst/>
                <a:latin typeface="Times New Roman" panose="02020603050405020304" pitchFamily="18" charset="0"/>
              </a:rPr>
              <a:t>(Tavşan, Kaplumbağa),</a:t>
            </a:r>
          </a:p>
          <a:p>
            <a:r>
              <a:rPr lang="tr-TR" sz="1800" b="1" i="0" dirty="0">
                <a:solidFill>
                  <a:srgbClr val="000000"/>
                </a:solidFill>
                <a:effectLst/>
                <a:latin typeface="Times New Roman" panose="02020603050405020304" pitchFamily="18" charset="0"/>
              </a:rPr>
              <a:t>(Kaplumbağa, Tavşan),</a:t>
            </a:r>
          </a:p>
          <a:p>
            <a:r>
              <a:rPr lang="tr-TR" sz="1800" b="1" i="0" dirty="0">
                <a:solidFill>
                  <a:srgbClr val="000000"/>
                </a:solidFill>
                <a:effectLst/>
                <a:latin typeface="Times New Roman" panose="02020603050405020304" pitchFamily="18" charset="0"/>
              </a:rPr>
              <a:t>(Kaplumbağa, Kaplumbağa)</a:t>
            </a:r>
            <a:r>
              <a:rPr lang="tr-TR" dirty="0"/>
              <a:t> </a:t>
            </a:r>
          </a:p>
          <a:p>
            <a:pPr algn="just"/>
            <a:br>
              <a:rPr lang="tr-TR" dirty="0"/>
            </a:br>
            <a:r>
              <a:rPr lang="tr-TR" sz="1800" b="0" i="0" dirty="0">
                <a:solidFill>
                  <a:srgbClr val="000000"/>
                </a:solidFill>
                <a:effectLst/>
                <a:latin typeface="Times New Roman" panose="02020603050405020304" pitchFamily="18" charset="0"/>
              </a:rPr>
              <a:t>Herhangi bir ikili bağıntı, bir konuşma evreni içerisinde bu ilişki biçimlerinden en az biri tarafından gerçekleniyorsa, bu bağıntı, konuşma evreninin bu ilişki biçimini ya da biçimlerini taşıyan bir alt-kümesi olarak tanımlanır. Bağıntıların gösteriminde sıralı çiftlerin yönü önemlidir. Örneğin </a:t>
            </a:r>
            <a:r>
              <a:rPr lang="tr-TR" sz="1800" b="1" i="0" dirty="0">
                <a:solidFill>
                  <a:srgbClr val="000000"/>
                </a:solidFill>
                <a:effectLst/>
                <a:latin typeface="Times New Roman" panose="02020603050405020304" pitchFamily="18" charset="0"/>
              </a:rPr>
              <a:t>(Tavşan, Kaplumbağa) </a:t>
            </a:r>
            <a:r>
              <a:rPr lang="tr-TR" sz="1800" b="0" i="0" dirty="0">
                <a:solidFill>
                  <a:srgbClr val="000000"/>
                </a:solidFill>
                <a:effectLst/>
                <a:latin typeface="Times New Roman" panose="02020603050405020304" pitchFamily="18" charset="0"/>
              </a:rPr>
              <a:t>ve </a:t>
            </a:r>
            <a:r>
              <a:rPr lang="tr-TR" sz="1800" b="1" i="0" dirty="0">
                <a:solidFill>
                  <a:srgbClr val="000000"/>
                </a:solidFill>
                <a:effectLst/>
                <a:latin typeface="Times New Roman" panose="02020603050405020304" pitchFamily="18" charset="0"/>
              </a:rPr>
              <a:t>(Kaplumbağa, Tavşan) </a:t>
            </a:r>
            <a:r>
              <a:rPr lang="tr-TR" sz="1800" b="0" i="0" dirty="0">
                <a:solidFill>
                  <a:srgbClr val="000000"/>
                </a:solidFill>
                <a:effectLst/>
                <a:latin typeface="Times New Roman" panose="02020603050405020304" pitchFamily="18" charset="0"/>
              </a:rPr>
              <a:t>sıralı çiftleri aynı elemanlardan meydana geliyorlarsa da </a:t>
            </a:r>
            <a:r>
              <a:rPr lang="tr-TR" sz="1800" b="1" i="0" dirty="0">
                <a:solidFill>
                  <a:srgbClr val="000000"/>
                </a:solidFill>
                <a:effectLst/>
                <a:latin typeface="Times New Roman" panose="02020603050405020304" pitchFamily="18" charset="0"/>
              </a:rPr>
              <a:t>“daha hızlı olma” </a:t>
            </a:r>
            <a:r>
              <a:rPr lang="tr-TR" sz="1800" b="0" i="0" dirty="0">
                <a:solidFill>
                  <a:srgbClr val="000000"/>
                </a:solidFill>
                <a:effectLst/>
                <a:latin typeface="Times New Roman" panose="02020603050405020304" pitchFamily="18" charset="0"/>
              </a:rPr>
              <a:t>bağıntısı sadece </a:t>
            </a:r>
            <a:r>
              <a:rPr lang="tr-TR" sz="1800" b="1" i="0" dirty="0">
                <a:solidFill>
                  <a:srgbClr val="000000"/>
                </a:solidFill>
                <a:effectLst/>
                <a:latin typeface="Times New Roman" panose="02020603050405020304" pitchFamily="18" charset="0"/>
              </a:rPr>
              <a:t>(Tavşan, Kaplumbağa) </a:t>
            </a:r>
            <a:r>
              <a:rPr lang="tr-TR" sz="1800" b="0" i="0" dirty="0">
                <a:solidFill>
                  <a:srgbClr val="000000"/>
                </a:solidFill>
                <a:effectLst/>
                <a:latin typeface="Times New Roman" panose="02020603050405020304" pitchFamily="18" charset="0"/>
              </a:rPr>
              <a:t>sıralı çiftince gerçeklenebilmektedir. “Tavşan kaplumbağadan daha hızlıdır” önermesi “doğru” olduğuna göre söz konusu bağıntı (Tavşan, Kaplumbağa) sıralı çiftince</a:t>
            </a:r>
            <a:r>
              <a:rPr lang="tr-TR" dirty="0"/>
              <a:t> </a:t>
            </a:r>
            <a:br>
              <a:rPr lang="tr-TR" dirty="0"/>
            </a:br>
            <a:r>
              <a:rPr lang="tr-TR" sz="1800" b="0" i="0" dirty="0">
                <a:solidFill>
                  <a:srgbClr val="000000"/>
                </a:solidFill>
                <a:effectLst/>
                <a:latin typeface="Times New Roman" panose="02020603050405020304" pitchFamily="18" charset="0"/>
              </a:rPr>
              <a:t>gerçeklenmekte, “Kaplumbağa tavşandan daha hızlıdır” önermesi “yanlış” olduğuna göre söz konusu bağıntı (Kaplumbağa, Tavşan) sıralı çiftince gerçeklenmemektedir.</a:t>
            </a:r>
          </a:p>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Tüm sıralı çiftlerde, ilk elemanlar </a:t>
            </a:r>
            <a:r>
              <a:rPr lang="tr-TR" sz="1800" b="1" i="0" dirty="0">
                <a:solidFill>
                  <a:srgbClr val="000000"/>
                </a:solidFill>
                <a:effectLst/>
                <a:latin typeface="Times New Roman" panose="02020603050405020304" pitchFamily="18" charset="0"/>
              </a:rPr>
              <a:t>öncel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predecessor</a:t>
            </a:r>
            <a:r>
              <a:rPr lang="tr-TR" sz="1800" b="0" i="0" dirty="0">
                <a:solidFill>
                  <a:srgbClr val="000000"/>
                </a:solidFill>
                <a:effectLst/>
                <a:latin typeface="Times New Roman" panose="02020603050405020304" pitchFamily="18" charset="0"/>
              </a:rPr>
              <a:t>), ikinci elemanlar </a:t>
            </a:r>
            <a:r>
              <a:rPr lang="tr-TR" sz="1800" b="1" i="0" dirty="0">
                <a:solidFill>
                  <a:srgbClr val="000000"/>
                </a:solidFill>
                <a:effectLst/>
                <a:latin typeface="Times New Roman" panose="02020603050405020304" pitchFamily="18" charset="0"/>
              </a:rPr>
              <a:t>ardıl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successor</a:t>
            </a:r>
            <a:r>
              <a:rPr lang="tr-TR" sz="1800" b="0" i="0" dirty="0">
                <a:solidFill>
                  <a:srgbClr val="000000"/>
                </a:solidFill>
                <a:effectLst/>
                <a:latin typeface="Times New Roman" panose="02020603050405020304" pitchFamily="18" charset="0"/>
              </a:rPr>
              <a:t>) olarak adlandırılırlar.</a:t>
            </a:r>
          </a:p>
          <a:p>
            <a:r>
              <a:rPr lang="tr-TR" sz="1800" b="0" i="0" dirty="0">
                <a:solidFill>
                  <a:srgbClr val="000000"/>
                </a:solidFill>
                <a:effectLst/>
                <a:latin typeface="Times New Roman" panose="02020603050405020304" pitchFamily="18" charset="0"/>
              </a:rPr>
              <a:t>Mantıkta, herhangi bir bağıntının sembolik ifadesi,</a:t>
            </a:r>
          </a:p>
          <a:p>
            <a:r>
              <a:rPr lang="tr-TR" sz="1800" b="1" i="0" dirty="0" err="1">
                <a:solidFill>
                  <a:srgbClr val="000000"/>
                </a:solidFill>
                <a:effectLst/>
                <a:latin typeface="Times New Roman" panose="02020603050405020304" pitchFamily="18" charset="0"/>
              </a:rPr>
              <a:t>Bxy</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Bu ifade anlaşılacağı üzere bir LT gösterimidir, x ve y arasında B bağıntısı gerçeklenir şeklinde okunur).</a:t>
            </a:r>
            <a:r>
              <a:rPr lang="tr-TR" dirty="0"/>
              <a:t> </a:t>
            </a:r>
            <a:br>
              <a:rPr lang="tr-TR" dirty="0"/>
            </a:br>
            <a:endParaRPr lang="tr-TR" sz="1800" b="1" i="0" dirty="0">
              <a:solidFill>
                <a:srgbClr val="000000"/>
              </a:solidFill>
              <a:effectLst/>
              <a:latin typeface="Times New Roman" panose="02020603050405020304" pitchFamily="18" charset="0"/>
            </a:endParaRPr>
          </a:p>
          <a:p>
            <a:br>
              <a:rPr lang="tr-TR" dirty="0"/>
            </a:br>
            <a:endParaRPr lang="tr-TR" dirty="0"/>
          </a:p>
        </p:txBody>
      </p:sp>
    </p:spTree>
    <p:extLst>
      <p:ext uri="{BB962C8B-B14F-4D97-AF65-F5344CB8AC3E}">
        <p14:creationId xmlns:p14="http://schemas.microsoft.com/office/powerpoint/2010/main" val="1878790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99A05A9-2A6B-C29A-2421-F951B29ED58E}"/>
              </a:ext>
            </a:extLst>
          </p:cNvPr>
          <p:cNvSpPr txBox="1"/>
          <p:nvPr/>
        </p:nvSpPr>
        <p:spPr>
          <a:xfrm>
            <a:off x="1051560" y="256032"/>
            <a:ext cx="9829800" cy="7848302"/>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şeklindedir. Bu sembolik ifadede </a:t>
            </a:r>
            <a:r>
              <a:rPr lang="tr-TR" sz="1800" b="1" i="0" dirty="0">
                <a:solidFill>
                  <a:srgbClr val="000000"/>
                </a:solidFill>
                <a:effectLst/>
                <a:latin typeface="Times New Roman" panose="02020603050405020304" pitchFamily="18" charset="0"/>
              </a:rPr>
              <a:t>“B” </a:t>
            </a:r>
            <a:r>
              <a:rPr lang="tr-TR" sz="1800" b="0" i="0" dirty="0">
                <a:solidFill>
                  <a:srgbClr val="000000"/>
                </a:solidFill>
                <a:effectLst/>
                <a:latin typeface="Times New Roman" panose="02020603050405020304" pitchFamily="18" charset="0"/>
              </a:rPr>
              <a:t>herhangi bir bağıntıyı, </a:t>
            </a:r>
            <a:r>
              <a:rPr lang="tr-TR" sz="1800" b="1" i="0" dirty="0">
                <a:solidFill>
                  <a:srgbClr val="000000"/>
                </a:solidFill>
                <a:effectLst/>
                <a:latin typeface="Times New Roman" panose="02020603050405020304" pitchFamily="18" charset="0"/>
              </a:rPr>
              <a:t>“x” </a:t>
            </a:r>
            <a:r>
              <a:rPr lang="tr-TR" sz="1800" b="0" i="0" dirty="0">
                <a:solidFill>
                  <a:srgbClr val="000000"/>
                </a:solidFill>
                <a:effectLst/>
                <a:latin typeface="Times New Roman" panose="02020603050405020304" pitchFamily="18" charset="0"/>
              </a:rPr>
              <a:t>ile bu bağıntının önceli </a:t>
            </a:r>
            <a:r>
              <a:rPr lang="tr-TR" sz="1800" b="1" i="0" dirty="0">
                <a:solidFill>
                  <a:srgbClr val="000000"/>
                </a:solidFill>
                <a:effectLst/>
                <a:latin typeface="Times New Roman" panose="02020603050405020304" pitchFamily="18" charset="0"/>
              </a:rPr>
              <a:t>“y” </a:t>
            </a:r>
            <a:r>
              <a:rPr lang="tr-TR" sz="1800" b="0" i="0" dirty="0">
                <a:solidFill>
                  <a:srgbClr val="000000"/>
                </a:solidFill>
                <a:effectLst/>
                <a:latin typeface="Times New Roman" panose="02020603050405020304" pitchFamily="18" charset="0"/>
              </a:rPr>
              <a:t>ile de ardılı gösterilmektedir. Öncel ve ardılların niceliklerinin önemli olduğu durumlarda, sembolleştirmede niceleme mantığı notasyonu kullanılır. Örnek olarak </a:t>
            </a:r>
            <a:r>
              <a:rPr lang="tr-TR" sz="1800" b="1" i="0" dirty="0">
                <a:solidFill>
                  <a:srgbClr val="000000"/>
                </a:solidFill>
                <a:effectLst/>
                <a:latin typeface="Times New Roman" panose="02020603050405020304" pitchFamily="18" charset="0"/>
              </a:rPr>
              <a:t>“Karpuz”</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“Şeftali” </a:t>
            </a:r>
            <a:r>
              <a:rPr lang="tr-TR" sz="1800" b="0" i="0" dirty="0">
                <a:solidFill>
                  <a:srgbClr val="000000"/>
                </a:solidFill>
                <a:effectLst/>
                <a:latin typeface="Times New Roman" panose="02020603050405020304" pitchFamily="18" charset="0"/>
              </a:rPr>
              <a:t>ve </a:t>
            </a:r>
            <a:r>
              <a:rPr lang="tr-TR" sz="1800" b="1" i="0" dirty="0">
                <a:solidFill>
                  <a:srgbClr val="000000"/>
                </a:solidFill>
                <a:effectLst/>
                <a:latin typeface="Times New Roman" panose="02020603050405020304" pitchFamily="18" charset="0"/>
              </a:rPr>
              <a:t>“Limon” </a:t>
            </a:r>
            <a:r>
              <a:rPr lang="tr-TR" sz="1800" b="0" i="0" dirty="0">
                <a:solidFill>
                  <a:srgbClr val="000000"/>
                </a:solidFill>
                <a:effectLst/>
                <a:latin typeface="Times New Roman" panose="02020603050405020304" pitchFamily="18" charset="0"/>
              </a:rPr>
              <a:t>elemanlarından oluşan bir konuşma evreninin sıralı </a:t>
            </a:r>
            <a:r>
              <a:rPr lang="tr-TR" sz="1800" b="0" i="0" dirty="0" err="1">
                <a:solidFill>
                  <a:srgbClr val="000000"/>
                </a:solidFill>
                <a:effectLst/>
                <a:latin typeface="Times New Roman" panose="02020603050405020304" pitchFamily="18" charset="0"/>
              </a:rPr>
              <a:t>çifleri</a:t>
            </a:r>
            <a:r>
              <a:rPr lang="tr-TR" sz="1800" b="0" i="0" dirty="0">
                <a:solidFill>
                  <a:srgbClr val="000000"/>
                </a:solidFill>
                <a:effectLst/>
                <a:latin typeface="Times New Roman" panose="02020603050405020304" pitchFamily="18" charset="0"/>
              </a:rPr>
              <a:t> şunlardır: </a:t>
            </a:r>
            <a:r>
              <a:rPr lang="tr-TR" sz="1800" b="1" i="0" dirty="0">
                <a:solidFill>
                  <a:srgbClr val="000000"/>
                </a:solidFill>
                <a:effectLst/>
                <a:latin typeface="Times New Roman" panose="02020603050405020304" pitchFamily="18" charset="0"/>
              </a:rPr>
              <a:t>(Karpuz, Karpuz)</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(Karpuz, Şeftali)</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(Karpuz, Limon)</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(Şeftali, Karpuz)</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(Şeftali, Şeftali)</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(Şeftali, Limon)</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(Limon, Karpuz)</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(Limon, Şeftali) </a:t>
            </a:r>
            <a:r>
              <a:rPr lang="tr-TR" sz="1800" b="0" i="0" dirty="0">
                <a:solidFill>
                  <a:srgbClr val="000000"/>
                </a:solidFill>
                <a:effectLst/>
                <a:latin typeface="Times New Roman" panose="02020603050405020304" pitchFamily="18" charset="0"/>
              </a:rPr>
              <a:t>ve </a:t>
            </a:r>
            <a:r>
              <a:rPr lang="tr-TR" sz="1800" b="1" i="0" dirty="0">
                <a:solidFill>
                  <a:srgbClr val="000000"/>
                </a:solidFill>
                <a:effectLst/>
                <a:latin typeface="Times New Roman" panose="02020603050405020304" pitchFamily="18" charset="0"/>
              </a:rPr>
              <a:t>(Limon, Limon)</a:t>
            </a:r>
            <a:r>
              <a:rPr lang="tr-TR" sz="1800" b="0" i="0" dirty="0">
                <a:solidFill>
                  <a:srgbClr val="000000"/>
                </a:solidFill>
                <a:effectLst/>
                <a:latin typeface="Times New Roman" panose="02020603050405020304" pitchFamily="18" charset="0"/>
              </a:rPr>
              <a:t>.</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Bu sıralı çiftler için </a:t>
            </a:r>
            <a:r>
              <a:rPr lang="tr-TR" sz="1800" b="1" i="0" dirty="0">
                <a:solidFill>
                  <a:srgbClr val="000000"/>
                </a:solidFill>
                <a:effectLst/>
                <a:latin typeface="Times New Roman" panose="02020603050405020304" pitchFamily="18" charset="0"/>
              </a:rPr>
              <a:t>"daha tatlı olma" </a:t>
            </a:r>
            <a:r>
              <a:rPr lang="tr-TR" sz="1800" b="0" i="0" dirty="0">
                <a:solidFill>
                  <a:srgbClr val="000000"/>
                </a:solidFill>
                <a:effectLst/>
                <a:latin typeface="Times New Roman" panose="02020603050405020304" pitchFamily="18" charset="0"/>
              </a:rPr>
              <a:t>bağıntısı (Karpuzun şeftaliden daha tatlı olduğunu varsayarsak) sadece </a:t>
            </a:r>
            <a:r>
              <a:rPr lang="tr-TR" sz="1800" b="1" i="0" dirty="0">
                <a:solidFill>
                  <a:srgbClr val="000000"/>
                </a:solidFill>
                <a:effectLst/>
                <a:latin typeface="Times New Roman" panose="02020603050405020304" pitchFamily="18" charset="0"/>
              </a:rPr>
              <a:t>(Karpuz, Şeftali)</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(Karpuz, Limon)</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(Şeftali, Limon)</a:t>
            </a:r>
            <a:r>
              <a:rPr lang="tr-TR" sz="1800" b="0" i="0" dirty="0">
                <a:solidFill>
                  <a:srgbClr val="000000"/>
                </a:solidFill>
                <a:effectLst/>
                <a:latin typeface="Times New Roman" panose="02020603050405020304" pitchFamily="18" charset="0"/>
              </a:rPr>
              <a:t>, sıralı çiftini içerdiğinden bu bağıntı,</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yBxy</a:t>
            </a:r>
            <a:r>
              <a:rPr lang="tr-TR" dirty="0"/>
              <a:t> </a:t>
            </a:r>
          </a:p>
          <a:p>
            <a:endParaRPr lang="tr-TR" dirty="0"/>
          </a:p>
          <a:p>
            <a:r>
              <a:rPr lang="tr-TR" sz="1800" b="0" i="0" dirty="0">
                <a:solidFill>
                  <a:srgbClr val="000000"/>
                </a:solidFill>
                <a:effectLst/>
                <a:latin typeface="Times New Roman" panose="02020603050405020304" pitchFamily="18" charset="0"/>
              </a:rPr>
              <a:t>şeklinde sembolleştirilir.</a:t>
            </a:r>
          </a:p>
          <a:p>
            <a:r>
              <a:rPr lang="tr-TR" sz="1800" b="0" i="0" dirty="0">
                <a:solidFill>
                  <a:srgbClr val="000000"/>
                </a:solidFill>
                <a:effectLst/>
                <a:latin typeface="Times New Roman" panose="02020603050405020304" pitchFamily="18" charset="0"/>
              </a:rPr>
              <a:t>Bu meyvelerin hepsinin aynı bahçede yetişmekte olduğunu varsaydığımızda örneğin </a:t>
            </a:r>
            <a:r>
              <a:rPr lang="tr-TR" sz="1800" b="1" i="0" dirty="0">
                <a:solidFill>
                  <a:srgbClr val="000000"/>
                </a:solidFill>
                <a:effectLst/>
                <a:latin typeface="Times New Roman" panose="02020603050405020304" pitchFamily="18" charset="0"/>
              </a:rPr>
              <a:t>“aynı bahçenin mahsulü olma” </a:t>
            </a:r>
            <a:r>
              <a:rPr lang="tr-TR" sz="1800" b="0" i="0" dirty="0">
                <a:solidFill>
                  <a:srgbClr val="000000"/>
                </a:solidFill>
                <a:effectLst/>
                <a:latin typeface="Times New Roman" panose="02020603050405020304" pitchFamily="18" charset="0"/>
              </a:rPr>
              <a:t>gibi bir bağıntı, tüm sıralı çiftler tarafından gerçekleneceğinden,</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yBxy</a:t>
            </a:r>
            <a:endParaRPr lang="tr-TR" sz="1800" b="1" i="0" dirty="0">
              <a:solidFill>
                <a:srgbClr val="000000"/>
              </a:solidFill>
              <a:effectLst/>
              <a:latin typeface="Times New Roman" panose="02020603050405020304" pitchFamily="18" charset="0"/>
            </a:endParaRP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 sembolleştirilir.</a:t>
            </a:r>
          </a:p>
          <a:p>
            <a:r>
              <a:rPr lang="tr-TR" sz="1800" b="0" i="0" dirty="0">
                <a:solidFill>
                  <a:srgbClr val="000000"/>
                </a:solidFill>
                <a:effectLst/>
                <a:latin typeface="Times New Roman" panose="02020603050405020304" pitchFamily="18" charset="0"/>
              </a:rPr>
              <a:t>İkili bağıntılar, iki farklı konuşma evrenine ilişkin de olabilirler. Böyle bir durumda konuşma evrenlerinden ilkine </a:t>
            </a:r>
            <a:r>
              <a:rPr lang="tr-TR" sz="1800" b="1" i="0" dirty="0">
                <a:solidFill>
                  <a:srgbClr val="000000"/>
                </a:solidFill>
                <a:effectLst/>
                <a:latin typeface="Times New Roman" panose="02020603050405020304" pitchFamily="18" charset="0"/>
              </a:rPr>
              <a:t>alan </a:t>
            </a:r>
            <a:r>
              <a:rPr lang="tr-TR" sz="1800" b="0" i="0" dirty="0">
                <a:solidFill>
                  <a:srgbClr val="000000"/>
                </a:solidFill>
                <a:effectLst/>
                <a:latin typeface="Times New Roman" panose="02020603050405020304" pitchFamily="18" charset="0"/>
              </a:rPr>
              <a:t>(domain), ikincisine ise </a:t>
            </a:r>
            <a:r>
              <a:rPr lang="tr-TR" sz="1800" b="1" i="0" dirty="0">
                <a:solidFill>
                  <a:srgbClr val="000000"/>
                </a:solidFill>
                <a:effectLst/>
                <a:latin typeface="Times New Roman" panose="02020603050405020304" pitchFamily="18" charset="0"/>
              </a:rPr>
              <a:t>karşı-alan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countre</a:t>
            </a:r>
            <a:r>
              <a:rPr lang="tr-TR" sz="1800" b="0" i="0" dirty="0">
                <a:solidFill>
                  <a:srgbClr val="000000"/>
                </a:solidFill>
                <a:effectLst/>
                <a:latin typeface="Times New Roman" panose="02020603050405020304" pitchFamily="18" charset="0"/>
              </a:rPr>
              <a:t>-domain) adı</a:t>
            </a:r>
            <a:r>
              <a:rPr lang="tr-TR" dirty="0"/>
              <a:t> </a:t>
            </a:r>
            <a:br>
              <a:rPr lang="tr-TR" dirty="0"/>
            </a:br>
            <a:br>
              <a:rPr lang="tr-TR" dirty="0"/>
            </a:br>
            <a:br>
              <a:rPr lang="tr-TR" dirty="0"/>
            </a:br>
            <a:br>
              <a:rPr lang="tr-TR" dirty="0"/>
            </a:br>
            <a:br>
              <a:rPr lang="tr-TR" dirty="0"/>
            </a:br>
            <a:br>
              <a:rPr lang="tr-TR" dirty="0"/>
            </a:br>
            <a:endParaRPr lang="tr-TR" dirty="0"/>
          </a:p>
        </p:txBody>
      </p:sp>
    </p:spTree>
    <p:extLst>
      <p:ext uri="{BB962C8B-B14F-4D97-AF65-F5344CB8AC3E}">
        <p14:creationId xmlns:p14="http://schemas.microsoft.com/office/powerpoint/2010/main" val="2923972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1E111D-1E00-7397-9071-EC60B4FA15FA}"/>
              </a:ext>
            </a:extLst>
          </p:cNvPr>
          <p:cNvSpPr txBox="1"/>
          <p:nvPr/>
        </p:nvSpPr>
        <p:spPr>
          <a:xfrm>
            <a:off x="1179576" y="374905"/>
            <a:ext cx="9756648" cy="6801862"/>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verilir. Örneğin: </a:t>
            </a:r>
            <a:r>
              <a:rPr lang="tr-TR" sz="1800" b="1" i="0" dirty="0">
                <a:solidFill>
                  <a:srgbClr val="000000"/>
                </a:solidFill>
                <a:effectLst/>
                <a:latin typeface="Times New Roman" panose="02020603050405020304" pitchFamily="18" charset="0"/>
              </a:rPr>
              <a:t>“Ali” </a:t>
            </a:r>
            <a:r>
              <a:rPr lang="tr-TR" sz="1800" b="0" i="0" dirty="0">
                <a:solidFill>
                  <a:srgbClr val="000000"/>
                </a:solidFill>
                <a:effectLst/>
                <a:latin typeface="Times New Roman" panose="02020603050405020304" pitchFamily="18" charset="0"/>
              </a:rPr>
              <a:t>ve </a:t>
            </a:r>
            <a:r>
              <a:rPr lang="tr-TR" sz="1800" b="1" i="0" dirty="0">
                <a:solidFill>
                  <a:srgbClr val="000000"/>
                </a:solidFill>
                <a:effectLst/>
                <a:latin typeface="Times New Roman" panose="02020603050405020304" pitchFamily="18" charset="0"/>
              </a:rPr>
              <a:t>“Ayşe” </a:t>
            </a:r>
            <a:r>
              <a:rPr lang="tr-TR" sz="1800" b="0" i="0" dirty="0">
                <a:solidFill>
                  <a:srgbClr val="000000"/>
                </a:solidFill>
                <a:effectLst/>
                <a:latin typeface="Times New Roman" panose="02020603050405020304" pitchFamily="18" charset="0"/>
              </a:rPr>
              <a:t>ile </a:t>
            </a:r>
            <a:r>
              <a:rPr lang="tr-TR" sz="1800" b="1" i="0" dirty="0">
                <a:solidFill>
                  <a:srgbClr val="000000"/>
                </a:solidFill>
                <a:effectLst/>
                <a:latin typeface="Times New Roman" panose="02020603050405020304" pitchFamily="18" charset="0"/>
              </a:rPr>
              <a:t>“Karpuz” </a:t>
            </a:r>
            <a:r>
              <a:rPr lang="tr-TR" sz="1800" b="0" i="0" dirty="0">
                <a:solidFill>
                  <a:srgbClr val="000000"/>
                </a:solidFill>
                <a:effectLst/>
                <a:latin typeface="Times New Roman" panose="02020603050405020304" pitchFamily="18" charset="0"/>
              </a:rPr>
              <a:t>ve </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Limon”</a:t>
            </a:r>
            <a:r>
              <a:rPr lang="tr-TR" sz="1800" b="0" i="0" dirty="0" err="1">
                <a:solidFill>
                  <a:srgbClr val="000000"/>
                </a:solidFill>
                <a:effectLst/>
                <a:latin typeface="Times New Roman" panose="02020603050405020304" pitchFamily="18" charset="0"/>
              </a:rPr>
              <a:t>dan</a:t>
            </a:r>
            <a:r>
              <a:rPr lang="tr-TR" sz="1800" b="0" i="0" dirty="0">
                <a:solidFill>
                  <a:srgbClr val="000000"/>
                </a:solidFill>
                <a:effectLst/>
                <a:latin typeface="Times New Roman" panose="02020603050405020304" pitchFamily="18" charset="0"/>
              </a:rPr>
              <a:t> oluşan iki farklı konuşma evreninin sıralı çiftleri şunlardır: </a:t>
            </a:r>
            <a:r>
              <a:rPr lang="tr-TR" sz="1800" b="1" i="0" dirty="0">
                <a:solidFill>
                  <a:srgbClr val="000000"/>
                </a:solidFill>
                <a:effectLst/>
                <a:latin typeface="Times New Roman" panose="02020603050405020304" pitchFamily="18" charset="0"/>
              </a:rPr>
              <a:t>(Ali, Karpuz)</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(Ali, Limon)</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(Ayşe, Karpuz)</a:t>
            </a:r>
            <a:r>
              <a:rPr lang="tr-TR" sz="1800" b="0" i="0" dirty="0">
                <a:solidFill>
                  <a:srgbClr val="000000"/>
                </a:solidFill>
                <a:effectLst/>
                <a:latin typeface="Times New Roman" panose="02020603050405020304" pitchFamily="18" charset="0"/>
              </a:rPr>
              <a:t>, ve </a:t>
            </a:r>
            <a:r>
              <a:rPr lang="tr-TR" sz="1800" b="1" i="0" dirty="0">
                <a:solidFill>
                  <a:srgbClr val="000000"/>
                </a:solidFill>
                <a:effectLst/>
                <a:latin typeface="Times New Roman" panose="02020603050405020304" pitchFamily="18" charset="0"/>
              </a:rPr>
              <a:t>(Ayşe, Limon)</a:t>
            </a:r>
            <a:r>
              <a:rPr lang="tr-TR" sz="1800" b="0" i="0" dirty="0">
                <a:solidFill>
                  <a:srgbClr val="000000"/>
                </a:solidFill>
                <a:effectLst/>
                <a:latin typeface="Times New Roman" panose="02020603050405020304" pitchFamily="18" charset="0"/>
              </a:rPr>
              <a:t>. Ayşe'nin istisnasız tüm meyveleri yemeyi sevdiğini Ali’nin ise meyve yemekten hoşlanmadığını varsaydığımızda </a:t>
            </a:r>
            <a:r>
              <a:rPr lang="tr-TR" sz="1800" b="1" i="0" dirty="0">
                <a:solidFill>
                  <a:srgbClr val="000000"/>
                </a:solidFill>
                <a:effectLst/>
                <a:latin typeface="Times New Roman" panose="02020603050405020304" pitchFamily="18" charset="0"/>
              </a:rPr>
              <a:t>“yemeyi sevme” </a:t>
            </a:r>
            <a:r>
              <a:rPr lang="tr-TR" sz="1800" b="0" i="0" dirty="0">
                <a:solidFill>
                  <a:srgbClr val="000000"/>
                </a:solidFill>
                <a:effectLst/>
                <a:latin typeface="Times New Roman" panose="02020603050405020304" pitchFamily="18" charset="0"/>
              </a:rPr>
              <a:t>bağıntısını gerçekleyen sıralı çiftler </a:t>
            </a:r>
            <a:r>
              <a:rPr lang="tr-TR" sz="1800" b="1" i="0" dirty="0">
                <a:solidFill>
                  <a:srgbClr val="000000"/>
                </a:solidFill>
                <a:effectLst/>
                <a:latin typeface="Times New Roman" panose="02020603050405020304" pitchFamily="18" charset="0"/>
              </a:rPr>
              <a:t>(Ayşe, Karpuz) </a:t>
            </a:r>
            <a:r>
              <a:rPr lang="tr-TR" sz="1800" b="0" i="0" dirty="0">
                <a:solidFill>
                  <a:srgbClr val="000000"/>
                </a:solidFill>
                <a:effectLst/>
                <a:latin typeface="Times New Roman" panose="02020603050405020304" pitchFamily="18" charset="0"/>
              </a:rPr>
              <a:t>ve </a:t>
            </a:r>
            <a:r>
              <a:rPr lang="tr-TR" sz="1800" b="1" i="0" dirty="0">
                <a:solidFill>
                  <a:srgbClr val="000000"/>
                </a:solidFill>
                <a:effectLst/>
                <a:latin typeface="Times New Roman" panose="02020603050405020304" pitchFamily="18" charset="0"/>
              </a:rPr>
              <a:t>(Ayşe, Limon) </a:t>
            </a:r>
            <a:r>
              <a:rPr lang="tr-TR" sz="1800" b="0" i="0" dirty="0">
                <a:solidFill>
                  <a:srgbClr val="000000"/>
                </a:solidFill>
                <a:effectLst/>
                <a:latin typeface="Times New Roman" panose="02020603050405020304" pitchFamily="18" charset="0"/>
              </a:rPr>
              <a:t>olmaktadır. Bu durumda </a:t>
            </a:r>
            <a:r>
              <a:rPr lang="tr-TR" sz="1800" b="1" i="0" dirty="0">
                <a:solidFill>
                  <a:srgbClr val="000000"/>
                </a:solidFill>
                <a:effectLst/>
                <a:latin typeface="Times New Roman" panose="02020603050405020304" pitchFamily="18" charset="0"/>
              </a:rPr>
              <a:t>“yemeyi sevme” </a:t>
            </a:r>
            <a:r>
              <a:rPr lang="tr-TR" sz="1800" b="0" i="0" dirty="0">
                <a:solidFill>
                  <a:srgbClr val="000000"/>
                </a:solidFill>
                <a:effectLst/>
                <a:latin typeface="Times New Roman" panose="02020603050405020304" pitchFamily="18" charset="0"/>
              </a:rPr>
              <a:t>bağıntısı</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yBxy</a:t>
            </a:r>
            <a:r>
              <a:rPr lang="tr-TR" dirty="0"/>
              <a:t> </a:t>
            </a:r>
          </a:p>
          <a:p>
            <a:endParaRPr lang="tr-TR" dirty="0"/>
          </a:p>
          <a:p>
            <a:r>
              <a:rPr lang="tr-TR" sz="1800" b="0" i="0" dirty="0">
                <a:solidFill>
                  <a:srgbClr val="000000"/>
                </a:solidFill>
                <a:effectLst/>
                <a:latin typeface="Times New Roman" panose="02020603050405020304" pitchFamily="18" charset="0"/>
              </a:rPr>
              <a:t>şeklinde gösterilecektir.</a:t>
            </a:r>
          </a:p>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Yukarıdaki sıralı çiftler için Ali’nin limon değilse de karpuz yiyebildiğini, Ayşe’nin de karpuz yemeyi limon yemeye tercih ettiğini varsaydığımızda </a:t>
            </a:r>
            <a:r>
              <a:rPr lang="tr-TR" sz="1800" b="1" i="0" dirty="0">
                <a:solidFill>
                  <a:srgbClr val="000000"/>
                </a:solidFill>
                <a:effectLst/>
                <a:latin typeface="Times New Roman" panose="02020603050405020304" pitchFamily="18" charset="0"/>
              </a:rPr>
              <a:t>"yemeyi tercih etme" </a:t>
            </a:r>
            <a:r>
              <a:rPr lang="tr-TR" sz="1800" b="0" i="0" dirty="0">
                <a:solidFill>
                  <a:srgbClr val="000000"/>
                </a:solidFill>
                <a:effectLst/>
                <a:latin typeface="Times New Roman" panose="02020603050405020304" pitchFamily="18" charset="0"/>
              </a:rPr>
              <a:t>bağıntısını gerçekleyen sıralı çiftler </a:t>
            </a:r>
            <a:r>
              <a:rPr lang="tr-TR" sz="1800" b="1" i="0" dirty="0">
                <a:solidFill>
                  <a:srgbClr val="000000"/>
                </a:solidFill>
                <a:effectLst/>
                <a:latin typeface="Times New Roman" panose="02020603050405020304" pitchFamily="18" charset="0"/>
              </a:rPr>
              <a:t>(Ali, Karpuz) </a:t>
            </a:r>
            <a:r>
              <a:rPr lang="tr-TR" sz="1800" b="0" i="0" dirty="0">
                <a:solidFill>
                  <a:srgbClr val="000000"/>
                </a:solidFill>
                <a:effectLst/>
                <a:latin typeface="Times New Roman" panose="02020603050405020304" pitchFamily="18" charset="0"/>
              </a:rPr>
              <a:t>ve </a:t>
            </a:r>
            <a:r>
              <a:rPr lang="tr-TR" sz="1800" b="1" i="0" dirty="0">
                <a:solidFill>
                  <a:srgbClr val="000000"/>
                </a:solidFill>
                <a:effectLst/>
                <a:latin typeface="Times New Roman" panose="02020603050405020304" pitchFamily="18" charset="0"/>
              </a:rPr>
              <a:t>(Ayşe, Karpuz) </a:t>
            </a:r>
            <a:r>
              <a:rPr lang="tr-TR" sz="1800" b="0" i="0" dirty="0">
                <a:solidFill>
                  <a:srgbClr val="000000"/>
                </a:solidFill>
                <a:effectLst/>
                <a:latin typeface="Times New Roman" panose="02020603050405020304" pitchFamily="18" charset="0"/>
              </a:rPr>
              <a:t>olacak, bu durumda ilgili bağıntı</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x</a:t>
            </a:r>
            <a:r>
              <a:rPr lang="tr-TR" sz="1800" b="0" i="0" dirty="0" err="1">
                <a:solidFill>
                  <a:srgbClr val="000000"/>
                </a:solidFill>
                <a:effectLst/>
                <a:latin typeface="Symbol" panose="05050102010706020507" pitchFamily="18" charset="2"/>
              </a:rPr>
              <a:t></a:t>
            </a:r>
            <a:r>
              <a:rPr lang="tr-TR" sz="1800" b="1" i="0" dirty="0" err="1">
                <a:solidFill>
                  <a:srgbClr val="000000"/>
                </a:solidFill>
                <a:effectLst/>
                <a:latin typeface="Times New Roman" panose="02020603050405020304" pitchFamily="18" charset="0"/>
              </a:rPr>
              <a:t>yBxy</a:t>
            </a:r>
            <a:endParaRPr lang="tr-TR" sz="1800" b="1" i="0" dirty="0">
              <a:solidFill>
                <a:srgbClr val="000000"/>
              </a:solidFill>
              <a:effectLst/>
              <a:latin typeface="Times New Roman" panose="02020603050405020304" pitchFamily="18" charset="0"/>
            </a:endParaRP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 sembolleştirilecektir.</a:t>
            </a:r>
            <a:r>
              <a:rPr lang="tr-TR" dirty="0"/>
              <a:t> </a:t>
            </a:r>
            <a:br>
              <a:rPr lang="tr-TR" dirty="0"/>
            </a:br>
            <a:br>
              <a:rPr lang="tr-TR" dirty="0"/>
            </a:br>
            <a:r>
              <a:rPr lang="tr-TR" sz="2000" dirty="0"/>
              <a:t> </a:t>
            </a:r>
            <a:br>
              <a:rPr lang="tr-TR" sz="2000" dirty="0"/>
            </a:br>
            <a:br>
              <a:rPr lang="tr-TR" sz="2000" dirty="0"/>
            </a:br>
            <a:r>
              <a:rPr lang="tr-TR" dirty="0"/>
              <a:t> </a:t>
            </a:r>
            <a:br>
              <a:rPr lang="tr-TR" dirty="0"/>
            </a:br>
            <a:r>
              <a:rPr lang="tr-TR" dirty="0"/>
              <a:t> </a:t>
            </a:r>
            <a:br>
              <a:rPr lang="tr-TR" dirty="0"/>
            </a:br>
            <a:br>
              <a:rPr lang="tr-TR" dirty="0"/>
            </a:br>
            <a:endParaRPr lang="tr-TR" dirty="0"/>
          </a:p>
        </p:txBody>
      </p:sp>
    </p:spTree>
    <p:extLst>
      <p:ext uri="{BB962C8B-B14F-4D97-AF65-F5344CB8AC3E}">
        <p14:creationId xmlns:p14="http://schemas.microsoft.com/office/powerpoint/2010/main" val="31463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25C9D3-2E4D-BC17-6E57-9440F16A0BDE}"/>
              </a:ext>
            </a:extLst>
          </p:cNvPr>
          <p:cNvSpPr txBox="1"/>
          <p:nvPr/>
        </p:nvSpPr>
        <p:spPr>
          <a:xfrm>
            <a:off x="1426464" y="420624"/>
            <a:ext cx="9418320" cy="4801314"/>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9.2. Bağıntıların Temel Özellikleri</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İkili bağıntılar, genel olarak </a:t>
            </a:r>
            <a:r>
              <a:rPr lang="tr-TR" sz="1800" b="1" i="0" dirty="0">
                <a:solidFill>
                  <a:srgbClr val="000000"/>
                </a:solidFill>
                <a:effectLst/>
                <a:latin typeface="Times New Roman" panose="02020603050405020304" pitchFamily="18" charset="0"/>
              </a:rPr>
              <a:t>yansıma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reflexivity</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bakışım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symmetry</a:t>
            </a:r>
            <a:r>
              <a:rPr lang="tr-TR" sz="1800" b="0" i="0" dirty="0">
                <a:solidFill>
                  <a:srgbClr val="000000"/>
                </a:solidFill>
                <a:effectLst/>
                <a:latin typeface="Times New Roman" panose="02020603050405020304" pitchFamily="18" charset="0"/>
              </a:rPr>
              <a:t>) ve </a:t>
            </a:r>
            <a:r>
              <a:rPr lang="tr-TR" sz="1800" b="1" i="0" dirty="0">
                <a:solidFill>
                  <a:srgbClr val="000000"/>
                </a:solidFill>
                <a:effectLst/>
                <a:latin typeface="Times New Roman" panose="02020603050405020304" pitchFamily="18" charset="0"/>
              </a:rPr>
              <a:t>geçişlilik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transitivity</a:t>
            </a:r>
            <a:r>
              <a:rPr lang="tr-TR" sz="1800" b="0" i="0" dirty="0">
                <a:solidFill>
                  <a:srgbClr val="000000"/>
                </a:solidFill>
                <a:effectLst/>
                <a:latin typeface="Times New Roman" panose="02020603050405020304" pitchFamily="18" charset="0"/>
              </a:rPr>
              <a:t>) özelliklerine göre üç gruba ayrılırlar. Herhangi bir bağıntı, zorunlu olarak her durumda yansıma özelliğini gerçekliyorsa </a:t>
            </a:r>
            <a:r>
              <a:rPr lang="tr-TR" sz="1800" b="1" i="0" dirty="0">
                <a:solidFill>
                  <a:srgbClr val="000000"/>
                </a:solidFill>
                <a:effectLst/>
                <a:latin typeface="Times New Roman" panose="02020603050405020304" pitchFamily="18" charset="0"/>
              </a:rPr>
              <a:t>yansımalı</a:t>
            </a:r>
            <a:r>
              <a:rPr lang="tr-TR" sz="1800" b="0" i="0" dirty="0">
                <a:solidFill>
                  <a:srgbClr val="000000"/>
                </a:solidFill>
                <a:effectLst/>
                <a:latin typeface="Times New Roman" panose="02020603050405020304" pitchFamily="18" charset="0"/>
              </a:rPr>
              <a:t>, hiçbir şekilde yansıma özelliğini gerçeklemiyorsa </a:t>
            </a:r>
            <a:r>
              <a:rPr lang="tr-TR" sz="1800" b="1" i="0" dirty="0" err="1">
                <a:solidFill>
                  <a:srgbClr val="000000"/>
                </a:solidFill>
                <a:effectLst/>
                <a:latin typeface="Times New Roman" panose="02020603050405020304" pitchFamily="18" charset="0"/>
              </a:rPr>
              <a:t>yansımasız</a:t>
            </a:r>
            <a:r>
              <a:rPr lang="tr-TR" sz="1800" b="0" i="0" dirty="0" err="1">
                <a:solidFill>
                  <a:srgbClr val="000000"/>
                </a:solidFill>
                <a:effectLst/>
                <a:latin typeface="Times New Roman" panose="02020603050405020304" pitchFamily="18" charset="0"/>
              </a:rPr>
              <a:t>’dır</a:t>
            </a:r>
            <a:r>
              <a:rPr lang="tr-TR" sz="1800" b="0" i="0" dirty="0">
                <a:solidFill>
                  <a:srgbClr val="000000"/>
                </a:solidFill>
                <a:effectLst/>
                <a:latin typeface="Times New Roman" panose="02020603050405020304" pitchFamily="18" charset="0"/>
              </a:rPr>
              <a:t>. Ancak bazı bağıntılar, yansımalı gibi görünürlerken istisnai olarak yansımasız, bazıları ise yansımasız gibi görünürlerken istisnai olarak yansımalı olmaktadırlar. Bu tür bağıntılar </a:t>
            </a:r>
            <a:r>
              <a:rPr lang="tr-TR" sz="1800" b="1" i="0" dirty="0">
                <a:solidFill>
                  <a:srgbClr val="000000"/>
                </a:solidFill>
                <a:effectLst/>
                <a:latin typeface="Times New Roman" panose="02020603050405020304" pitchFamily="18" charset="0"/>
              </a:rPr>
              <a:t>ne yansımalı ne de </a:t>
            </a:r>
            <a:r>
              <a:rPr lang="tr-TR" sz="1800" b="1" i="0" dirty="0" err="1">
                <a:solidFill>
                  <a:srgbClr val="000000"/>
                </a:solidFill>
                <a:effectLst/>
                <a:latin typeface="Times New Roman" panose="02020603050405020304" pitchFamily="18" charset="0"/>
              </a:rPr>
              <a:t>yansımasız</a:t>
            </a:r>
            <a:r>
              <a:rPr lang="tr-TR" sz="1800" b="0" i="0" dirty="0" err="1">
                <a:solidFill>
                  <a:srgbClr val="000000"/>
                </a:solidFill>
                <a:effectLst/>
                <a:latin typeface="Times New Roman" panose="02020603050405020304" pitchFamily="18" charset="0"/>
              </a:rPr>
              <a:t>’dırlar</a:t>
            </a:r>
            <a:r>
              <a:rPr lang="tr-TR" sz="1800" b="0" i="0" dirty="0">
                <a:solidFill>
                  <a:srgbClr val="000000"/>
                </a:solidFill>
                <a:effectLst/>
                <a:latin typeface="Times New Roman" panose="02020603050405020304" pitchFamily="18" charset="0"/>
              </a:rPr>
              <a:t>. Burada yansıma özelliği için yapılan tanımlamalar diğer bağıntı özellikleri için de geçerlidir. Bu özellikleri çerçevesinde bağıntılar </a:t>
            </a:r>
            <a:r>
              <a:rPr lang="tr-TR" sz="1800" b="1" i="0" dirty="0">
                <a:solidFill>
                  <a:srgbClr val="000000"/>
                </a:solidFill>
                <a:effectLst/>
                <a:latin typeface="Times New Roman" panose="02020603050405020304" pitchFamily="18" charset="0"/>
              </a:rPr>
              <a:t>yansıma grubu</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bakışım grubu</a:t>
            </a:r>
            <a:r>
              <a:rPr lang="tr-TR" sz="1800" b="0" i="0" dirty="0">
                <a:solidFill>
                  <a:srgbClr val="000000"/>
                </a:solidFill>
                <a:effectLst/>
                <a:latin typeface="Times New Roman" panose="02020603050405020304" pitchFamily="18" charset="0"/>
              </a:rPr>
              <a:t>, ya da </a:t>
            </a:r>
            <a:r>
              <a:rPr lang="tr-TR" sz="1800" b="1" i="0" dirty="0">
                <a:solidFill>
                  <a:srgbClr val="000000"/>
                </a:solidFill>
                <a:effectLst/>
                <a:latin typeface="Times New Roman" panose="02020603050405020304" pitchFamily="18" charset="0"/>
              </a:rPr>
              <a:t>geçişlilik grubu </a:t>
            </a:r>
            <a:r>
              <a:rPr lang="tr-TR" sz="1800" b="0" i="0" dirty="0">
                <a:solidFill>
                  <a:srgbClr val="000000"/>
                </a:solidFill>
                <a:effectLst/>
                <a:latin typeface="Times New Roman" panose="02020603050405020304" pitchFamily="18" charset="0"/>
              </a:rPr>
              <a:t>adı verilen üç ana grup altında toplanabilirler.</a:t>
            </a:r>
          </a:p>
          <a:p>
            <a:pPr algn="just"/>
            <a:r>
              <a:rPr lang="tr-TR" dirty="0"/>
              <a:t> </a:t>
            </a:r>
            <a:br>
              <a:rPr lang="tr-TR" dirty="0"/>
            </a:br>
            <a:br>
              <a:rPr lang="tr-TR" dirty="0"/>
            </a:br>
            <a:br>
              <a:rPr lang="tr-TR" dirty="0"/>
            </a:br>
            <a:br>
              <a:rPr lang="tr-TR" dirty="0"/>
            </a:br>
            <a:r>
              <a:rPr lang="tr-TR" dirty="0"/>
              <a:t> </a:t>
            </a:r>
            <a:br>
              <a:rPr lang="tr-TR" dirty="0"/>
            </a:br>
            <a:endParaRPr lang="tr-TR" dirty="0"/>
          </a:p>
        </p:txBody>
      </p:sp>
    </p:spTree>
    <p:extLst>
      <p:ext uri="{BB962C8B-B14F-4D97-AF65-F5344CB8AC3E}">
        <p14:creationId xmlns:p14="http://schemas.microsoft.com/office/powerpoint/2010/main" val="17030666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1141</TotalTime>
  <Words>3446</Words>
  <Application>Microsoft Office PowerPoint</Application>
  <PresentationFormat>Geniş ekran</PresentationFormat>
  <Paragraphs>265</Paragraphs>
  <Slides>24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24</vt:i4>
      </vt:variant>
    </vt:vector>
  </HeadingPairs>
  <TitlesOfParts>
    <vt:vector size="31" baseType="lpstr">
      <vt:lpstr>Aptos</vt:lpstr>
      <vt:lpstr>Aptos Display</vt:lpstr>
      <vt:lpstr>Arial</vt:lpstr>
      <vt:lpstr>Cambria Math</vt:lpstr>
      <vt:lpstr>Symbol</vt:lpstr>
      <vt:lpstr>Times New Roman</vt:lpstr>
      <vt:lpstr>Office Teması</vt:lpstr>
      <vt:lpstr>Modern Mantık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müjdat güngör</dc:creator>
  <cp:lastModifiedBy>müjdat güngör</cp:lastModifiedBy>
  <cp:revision>3</cp:revision>
  <dcterms:created xsi:type="dcterms:W3CDTF">2025-03-11T06:22:47Z</dcterms:created>
  <dcterms:modified xsi:type="dcterms:W3CDTF">2025-05-09T09:32:04Z</dcterms:modified>
</cp:coreProperties>
</file>